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3" r:id="rId6"/>
    <p:sldId id="262" r:id="rId7"/>
    <p:sldId id="266" r:id="rId8"/>
    <p:sldId id="268" r:id="rId9"/>
    <p:sldId id="265" r:id="rId10"/>
    <p:sldId id="267" r:id="rId11"/>
    <p:sldId id="261" r:id="rId12"/>
    <p:sldId id="259" r:id="rId13"/>
    <p:sldId id="264" r:id="rId14"/>
    <p:sldId id="270" r:id="rId15"/>
    <p:sldId id="269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>
        <p:scale>
          <a:sx n="75" d="100"/>
          <a:sy n="75" d="100"/>
        </p:scale>
        <p:origin x="64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2C44-47F2-6AE1-798F-66329A3CF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05DEF-EAA5-C042-8DAD-251511920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28BD6-FF4A-5758-59B9-0E322449B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16/10/2022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1AF8B-5A23-6F3F-6B29-B84DAABA4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5675D-FA25-1A24-CCE0-3DE193228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650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56C80-43BD-CCFB-B975-1D2CD691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727EC-F87A-2C71-F783-05FC8FBD4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3F9A1-D25F-259C-2D90-278A1302A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16/10/2022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DC342-8457-4D25-44BD-42D78996B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AE3C6-88D7-EEC0-53B2-424836280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653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E1B9C8-1C0B-2FD5-FA05-312165B04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B801EB-D417-AD3C-3929-574046B9D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75269-5A15-0EA5-7DAF-2D322BB63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16/10/2022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A4793-84E5-CD99-BA90-A0270419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40101-35AF-327E-705D-8B852768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2137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EA821-239B-1652-776F-0014C806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A75C9-1B26-2E8A-7E18-483D7E2F1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BF006-7074-FEFD-4454-20DB8CA09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16/10/2022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4F0F1-34C8-6F97-B001-D133DC92B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F7FB4-0DFD-94F4-4876-658BA442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1931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E939-F01F-C5AA-4A8B-BC48C3CC3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D64B5-303D-F414-81D8-9FDE3A6F7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C123F-1A6F-0D0D-8791-99915DD6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16/10/2022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D260F-4246-678E-EE81-723C461C0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A9CD5-1994-61F0-C6BA-07B4026D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3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E35C-1206-C66F-B6D8-EF3620BD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9AB2-F5B2-6FB4-A1F9-D5E298BB0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508D6-107A-1880-4B23-F3C4C2CD1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B1A61-64FE-4251-1D49-00DB03C8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16/10/2022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C4F9D-538B-3D42-7CC7-58755671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1EA82-6991-EDFE-62D7-4E7B6D19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628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1E7E-B134-39B5-061E-DF5328D4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94465-7FE3-68D1-9B12-94FF92CEA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0008C-169E-1130-CDE0-C231BF805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4C6B8-E7DF-F483-A792-4743F491E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4CC57B-106C-2623-F937-E59F1B69F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0CD2D6-C374-11D5-4372-A957F50C8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16/10/2022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5DFEB2-F747-5DB8-93FF-C0B5BA42A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1BC9F0-5E60-7ECE-6A09-207756C7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6455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B791-C5D8-A1B2-7FCF-DFD5C3EF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C0579-3D7D-6201-57E3-6F4CBF92E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16/10/2022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692B2-5D43-F57C-F059-C66B639F0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592CF-BB7B-B977-A16D-8D7A54D72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910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4585F-A2B5-7643-46AC-23D79EC9F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16/10/2022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49024-F208-79D4-6FDE-F89EE747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B707D-FD97-6B0A-D292-0C6096E4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9639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6D79-2014-64B1-9DD2-BE177950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5DF91-F68B-9E67-137C-313602A93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5E61E-EAC9-38E7-AB4B-39942348E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F1193-7663-8420-CAAA-F4EEC61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16/10/2022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5EFDA-7633-BD3B-C744-91598760F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D7B06-C106-11E1-1C72-94DA7B60E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8223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4B75C-002A-9391-AE47-7CBD1219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A4ED8B-D989-00E2-08C8-0217DAF76B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873C1-AB3A-84BA-BDBD-60FCFC084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7E2AB-F181-66B5-84A9-031603BC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E5-16C4-47CD-9071-AC93F263F62D}" type="datetimeFigureOut">
              <a:rPr lang="en-ID" smtClean="0"/>
              <a:t>16/10/2022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2373A-7B70-87E4-CE7D-F50575B93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A9560-CDFA-27E8-2725-64346084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714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2E8557-B8B5-5ABF-0C0C-B5C2D736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9158F-1F45-FD1A-7C7F-62DDA47F6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00C02-F6CC-85F9-0D32-43AFE0DBF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D2DE5-16C4-47CD-9071-AC93F263F62D}" type="datetimeFigureOut">
              <a:rPr lang="en-ID" smtClean="0"/>
              <a:t>16/10/2022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8C93C-4D2F-B213-1169-C1F46BFB7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3A005-FE11-1303-E14F-1AA92C0E8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F0680-5309-45E2-A6F9-A8A37EE97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3436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microsoft.com/office/2007/relationships/hdphoto" Target="../media/hdphoto1.wdp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microsoft.com/office/2007/relationships/hdphoto" Target="../media/hdphoto2.wdp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56.png"/><Relationship Id="rId3" Type="http://schemas.openxmlformats.org/officeDocument/2006/relationships/image" Target="../media/image48.png"/><Relationship Id="rId7" Type="http://schemas.openxmlformats.org/officeDocument/2006/relationships/image" Target="../media/image35.png"/><Relationship Id="rId12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5" Type="http://schemas.microsoft.com/office/2007/relationships/hdphoto" Target="../media/hdphoto1.wdp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Relationship Id="rId1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34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microsoft.com/office/2007/relationships/hdphoto" Target="../media/hdphoto2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35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D434FA-AF0A-B63A-3DAC-7B7727B3E4E3}"/>
              </a:ext>
            </a:extLst>
          </p:cNvPr>
          <p:cNvGrpSpPr/>
          <p:nvPr/>
        </p:nvGrpSpPr>
        <p:grpSpPr>
          <a:xfrm>
            <a:off x="338667" y="264070"/>
            <a:ext cx="11000316" cy="6344847"/>
            <a:chOff x="338667" y="264070"/>
            <a:chExt cx="11000316" cy="63448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806D27-A5B7-4350-44ED-66527044D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16" y="2171699"/>
              <a:ext cx="2857500" cy="2857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296580-5298-94C2-B1A8-E1D3CD307957}"/>
                </a:ext>
              </a:extLst>
            </p:cNvPr>
            <p:cNvSpPr txBox="1"/>
            <p:nvPr/>
          </p:nvSpPr>
          <p:spPr>
            <a:xfrm>
              <a:off x="338667" y="1272117"/>
              <a:ext cx="2038187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Metallic connection</a:t>
              </a:r>
              <a:br>
                <a:rPr lang="en-US" sz="1400" dirty="0">
                  <a:latin typeface="TeX Gyre Bonum" panose="00000500000000000000" pitchFamily="50" charset="0"/>
                </a:rPr>
              </a:br>
              <a:r>
                <a:rPr lang="en-US" sz="1400" dirty="0">
                  <a:latin typeface="TeX Gyre Bonum" panose="00000500000000000000" pitchFamily="50" charset="0"/>
                </a:rPr>
                <a:t>(a.k.a. busbar)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D78846A-882E-7D7F-044C-463739C97E4B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1357761" y="1795337"/>
              <a:ext cx="504905" cy="88224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42A289F-E4A1-4782-E5E6-6D54C4559917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1357761" y="1795337"/>
              <a:ext cx="504905" cy="18051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EDFA814-10D7-0B87-EB91-4B5B37527C6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1213338" y="1795337"/>
              <a:ext cx="144423" cy="27787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F9C42A7-7F40-37D3-ADDF-60E51D4F28AF}"/>
                </a:ext>
              </a:extLst>
            </p:cNvPr>
            <p:cNvCxnSpPr>
              <a:cxnSpLocks/>
            </p:cNvCxnSpPr>
            <p:nvPr/>
          </p:nvCxnSpPr>
          <p:spPr>
            <a:xfrm>
              <a:off x="868891" y="3600449"/>
              <a:ext cx="3257550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2AB795D-3C17-C92A-7B82-9C0C09833870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66" y="2076450"/>
              <a:ext cx="0" cy="3141133"/>
            </a:xfrm>
            <a:prstGeom prst="line">
              <a:avLst/>
            </a:prstGeom>
            <a:ln w="19050">
              <a:solidFill>
                <a:srgbClr val="FFC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C581EC-2BCC-33A1-68D8-20A0DA1E0E3E}"/>
                </a:ext>
              </a:extLst>
            </p:cNvPr>
            <p:cNvSpPr txBox="1"/>
            <p:nvPr/>
          </p:nvSpPr>
          <p:spPr>
            <a:xfrm>
              <a:off x="2907322" y="1444188"/>
              <a:ext cx="1681611" cy="307777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Translation axes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5929EAF-C774-7299-43F5-B4637B6881AC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flipH="1">
              <a:off x="2497666" y="1751965"/>
              <a:ext cx="1250462" cy="100748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920D915-BE1E-783C-8724-61C969FBFA56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flipH="1">
              <a:off x="3070754" y="1751965"/>
              <a:ext cx="677374" cy="18484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554FD7C-325B-84F3-2EA2-3C4A81B42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233" y="561538"/>
              <a:ext cx="6000750" cy="122872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E7416C-54CE-FBE5-5AA8-F207BE12C9DF}"/>
                </a:ext>
              </a:extLst>
            </p:cNvPr>
            <p:cNvSpPr txBox="1"/>
            <p:nvPr/>
          </p:nvSpPr>
          <p:spPr>
            <a:xfrm>
              <a:off x="6728109" y="264070"/>
              <a:ext cx="3559665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(b) Random horizontal and vertical flip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7FBE94E-D634-DF1D-EDED-8222BFB51E76}"/>
                </a:ext>
              </a:extLst>
            </p:cNvPr>
            <p:cNvSpPr txBox="1"/>
            <p:nvPr/>
          </p:nvSpPr>
          <p:spPr>
            <a:xfrm>
              <a:off x="6591000" y="1928683"/>
              <a:ext cx="3915979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(c) Random horizontal and vertical shift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7F6D57E-7A22-6520-5B89-DA841B7C5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8232" y="2220756"/>
              <a:ext cx="6000750" cy="122872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D243C42-F3A2-BBD5-A962-CFB11BD38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232" y="3800474"/>
              <a:ext cx="6000750" cy="1228725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3609E33-6CC2-DBF5-483A-944607CAEC31}"/>
                </a:ext>
              </a:extLst>
            </p:cNvPr>
            <p:cNvSpPr txBox="1"/>
            <p:nvPr/>
          </p:nvSpPr>
          <p:spPr>
            <a:xfrm>
              <a:off x="6724646" y="3512312"/>
              <a:ext cx="1706812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(d) Random zoom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719FD23-1607-3F5C-E6AF-610FE8D34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38232" y="5380192"/>
              <a:ext cx="6000750" cy="12287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E7B8915-A637-F9C6-1ADE-A62EF9FE7CB1}"/>
                    </a:ext>
                  </a:extLst>
                </p:cNvPr>
                <p:cNvSpPr txBox="1"/>
                <p:nvPr/>
              </p:nvSpPr>
              <p:spPr>
                <a:xfrm>
                  <a:off x="6728111" y="5092030"/>
                  <a:ext cx="2517493" cy="30777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TeX Gyre Bonum" panose="00000500000000000000" pitchFamily="50" charset="0"/>
                    </a:rPr>
                    <a:t>(e) Random rotation by 90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°</m:t>
                      </m:r>
                    </m:oMath>
                  </a14:m>
                  <a:endParaRPr lang="en-ID" sz="1400" dirty="0">
                    <a:latin typeface="TeX Gyre Bonum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E7B8915-A637-F9C6-1ADE-A62EF9FE7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111" y="5092030"/>
                  <a:ext cx="2517493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726" t="-1961" b="-19608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68709D-4068-CD58-263B-734E1163A826}"/>
                </a:ext>
              </a:extLst>
            </p:cNvPr>
            <p:cNvSpPr txBox="1"/>
            <p:nvPr/>
          </p:nvSpPr>
          <p:spPr>
            <a:xfrm>
              <a:off x="853018" y="5033636"/>
              <a:ext cx="3559665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(a) Anatomy of a solar cell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22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F69E09C-1D6D-F7D3-089E-71BC3C15E5D6}"/>
              </a:ext>
            </a:extLst>
          </p:cNvPr>
          <p:cNvGrpSpPr/>
          <p:nvPr/>
        </p:nvGrpSpPr>
        <p:grpSpPr>
          <a:xfrm>
            <a:off x="15264" y="0"/>
            <a:ext cx="12161472" cy="4236839"/>
            <a:chOff x="15264" y="0"/>
            <a:chExt cx="12161472" cy="42368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921467-EA3E-C93D-BA07-C26866EC1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6000" y="12257"/>
              <a:ext cx="5900736" cy="3929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FF979A-57E9-1217-AFE2-C176776C7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64" y="0"/>
              <a:ext cx="5900736" cy="3969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01D8FE-4AF3-982E-D7E1-2DE9136890CB}"/>
                </a:ext>
              </a:extLst>
            </p:cNvPr>
            <p:cNvSpPr txBox="1"/>
            <p:nvPr/>
          </p:nvSpPr>
          <p:spPr>
            <a:xfrm>
              <a:off x="634024" y="3929062"/>
              <a:ext cx="4632690" cy="3077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(a) PCA embedding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7A4177-1BC7-F19A-A280-4152C944A639}"/>
                </a:ext>
              </a:extLst>
            </p:cNvPr>
            <p:cNvSpPr txBox="1"/>
            <p:nvPr/>
          </p:nvSpPr>
          <p:spPr>
            <a:xfrm>
              <a:off x="6951480" y="3929062"/>
              <a:ext cx="4632690" cy="3077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(b) t-SNE embedding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361E8B0-0BFA-D09C-99AC-76CB3D8C4AC6}"/>
                </a:ext>
              </a:extLst>
            </p:cNvPr>
            <p:cNvCxnSpPr/>
            <p:nvPr/>
          </p:nvCxnSpPr>
          <p:spPr>
            <a:xfrm>
              <a:off x="336000" y="2169000"/>
              <a:ext cx="553500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C03A00-0088-C841-58F1-9DDE07A87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350" y="66258"/>
              <a:ext cx="0" cy="364500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574DC6-BF06-52EB-1AFB-FFA0D30D8C47}"/>
                </a:ext>
              </a:extLst>
            </p:cNvPr>
            <p:cNvSpPr txBox="1"/>
            <p:nvPr/>
          </p:nvSpPr>
          <p:spPr>
            <a:xfrm>
              <a:off x="4160999" y="729000"/>
              <a:ext cx="404991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I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AA71CA-4D49-9A5D-0714-942DC881297C}"/>
                </a:ext>
              </a:extLst>
            </p:cNvPr>
            <p:cNvSpPr txBox="1"/>
            <p:nvPr/>
          </p:nvSpPr>
          <p:spPr>
            <a:xfrm>
              <a:off x="1103184" y="729000"/>
              <a:ext cx="404997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II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31CC19-ED33-D129-4765-BD5E6F6FB2CD}"/>
                </a:ext>
              </a:extLst>
            </p:cNvPr>
            <p:cNvSpPr txBox="1"/>
            <p:nvPr/>
          </p:nvSpPr>
          <p:spPr>
            <a:xfrm>
              <a:off x="4160999" y="3111503"/>
              <a:ext cx="405000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IV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AEC4C6-3EBF-3E41-5555-FC91401E27B7}"/>
                </a:ext>
              </a:extLst>
            </p:cNvPr>
            <p:cNvSpPr txBox="1"/>
            <p:nvPr/>
          </p:nvSpPr>
          <p:spPr>
            <a:xfrm>
              <a:off x="1103184" y="3111502"/>
              <a:ext cx="405000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III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646C3D7-6C5E-8B62-BD48-43CD2082DAB4}"/>
                </a:ext>
              </a:extLst>
            </p:cNvPr>
            <p:cNvCxnSpPr>
              <a:cxnSpLocks/>
            </p:cNvCxnSpPr>
            <p:nvPr/>
          </p:nvCxnSpPr>
          <p:spPr>
            <a:xfrm>
              <a:off x="6523350" y="1866258"/>
              <a:ext cx="5585736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2CA541-46D3-925D-93A4-A1A96B36B2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1000" y="66258"/>
              <a:ext cx="0" cy="364500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E0283E-7F0C-6FB9-C4DC-86CED0A0EE58}"/>
                </a:ext>
              </a:extLst>
            </p:cNvPr>
            <p:cNvSpPr txBox="1"/>
            <p:nvPr/>
          </p:nvSpPr>
          <p:spPr>
            <a:xfrm>
              <a:off x="10641000" y="738720"/>
              <a:ext cx="404991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I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ABEA5-C6DB-1C8E-E2C4-52D100179984}"/>
                </a:ext>
              </a:extLst>
            </p:cNvPr>
            <p:cNvSpPr txBox="1"/>
            <p:nvPr/>
          </p:nvSpPr>
          <p:spPr>
            <a:xfrm>
              <a:off x="7583185" y="738720"/>
              <a:ext cx="404997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II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A317DB-3382-1906-5009-EF96019C2FCD}"/>
                </a:ext>
              </a:extLst>
            </p:cNvPr>
            <p:cNvSpPr txBox="1"/>
            <p:nvPr/>
          </p:nvSpPr>
          <p:spPr>
            <a:xfrm>
              <a:off x="10641000" y="3121223"/>
              <a:ext cx="405000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IV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ABFA76-9F91-6F5E-CD86-E52CFBEEB89B}"/>
                </a:ext>
              </a:extLst>
            </p:cNvPr>
            <p:cNvSpPr txBox="1"/>
            <p:nvPr/>
          </p:nvSpPr>
          <p:spPr>
            <a:xfrm>
              <a:off x="7583185" y="3121222"/>
              <a:ext cx="405000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III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412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19B1E98B-4B8A-BA76-2EEC-D115421C2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65373"/>
              </p:ext>
            </p:extLst>
          </p:nvPr>
        </p:nvGraphicFramePr>
        <p:xfrm>
          <a:off x="337502" y="2956423"/>
          <a:ext cx="468166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757">
                  <a:extLst>
                    <a:ext uri="{9D8B030D-6E8A-4147-A177-3AD203B41FA5}">
                      <a16:colId xmlns:a16="http://schemas.microsoft.com/office/drawing/2014/main" val="3872630865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2317850323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3427173819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2404399359"/>
                    </a:ext>
                  </a:extLst>
                </a:gridCol>
                <a:gridCol w="789303">
                  <a:extLst>
                    <a:ext uri="{9D8B030D-6E8A-4147-A177-3AD203B41FA5}">
                      <a16:colId xmlns:a16="http://schemas.microsoft.com/office/drawing/2014/main" val="1079410152"/>
                    </a:ext>
                  </a:extLst>
                </a:gridCol>
              </a:tblGrid>
              <a:tr h="277368">
                <a:tc>
                  <a:txBody>
                    <a:bodyPr/>
                    <a:lstStyle/>
                    <a:p>
                      <a:pPr algn="ctr"/>
                      <a:endParaRPr lang="en-ID" sz="1400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A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B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C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D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788039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Best Epoch*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23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35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15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47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96249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Accuracy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0.7463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0.7672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0.7253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0.7373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170562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Precision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0.5574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0.6145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0.4437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0.9744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24924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Recall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0.6986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0.6986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0.9930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0.2405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48077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F1-score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0.6201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0.6539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0.6134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0.3857</a:t>
                      </a:r>
                      <a:endParaRPr lang="en-ID" sz="1400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852466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52B7D42-3110-CF3C-E6DD-738B954C1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777396"/>
              </p:ext>
            </p:extLst>
          </p:nvPr>
        </p:nvGraphicFramePr>
        <p:xfrm>
          <a:off x="5363998" y="2996400"/>
          <a:ext cx="4173845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941">
                  <a:extLst>
                    <a:ext uri="{9D8B030D-6E8A-4147-A177-3AD203B41FA5}">
                      <a16:colId xmlns:a16="http://schemas.microsoft.com/office/drawing/2014/main" val="3872630865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2317850323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3427173819"/>
                    </a:ext>
                  </a:extLst>
                </a:gridCol>
                <a:gridCol w="844867">
                  <a:extLst>
                    <a:ext uri="{9D8B030D-6E8A-4147-A177-3AD203B41FA5}">
                      <a16:colId xmlns:a16="http://schemas.microsoft.com/office/drawing/2014/main" val="2404399359"/>
                    </a:ext>
                  </a:extLst>
                </a:gridCol>
                <a:gridCol w="789303">
                  <a:extLst>
                    <a:ext uri="{9D8B030D-6E8A-4147-A177-3AD203B41FA5}">
                      <a16:colId xmlns:a16="http://schemas.microsoft.com/office/drawing/2014/main" val="1079410152"/>
                    </a:ext>
                  </a:extLst>
                </a:gridCol>
              </a:tblGrid>
              <a:tr h="277368">
                <a:tc>
                  <a:txBody>
                    <a:bodyPr/>
                    <a:lstStyle/>
                    <a:p>
                      <a:pPr algn="ctr"/>
                      <a:endParaRPr lang="en-ID" sz="1400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A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B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C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D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788039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AUC</a:t>
                      </a:r>
                      <a:endParaRPr lang="en-ID" sz="1400" b="1" dirty="0"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0.7557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0.7186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0.7040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eX Gyre Bonum" panose="00000500000000000000" pitchFamily="50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0.6491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TeX Gyre Bonum" panose="00000500000000000000" pitchFamily="50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17056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8FCE7A4-4365-8648-61A6-E0F5AB59F3CB}"/>
              </a:ext>
            </a:extLst>
          </p:cNvPr>
          <p:cNvSpPr txBox="1"/>
          <p:nvPr/>
        </p:nvSpPr>
        <p:spPr>
          <a:xfrm>
            <a:off x="1351115" y="193710"/>
            <a:ext cx="23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eX Gyre Bonum" panose="00000500000000000000" pitchFamily="50" charset="0"/>
                <a:ea typeface="CMU Sans Serif" panose="02000603000000000000" pitchFamily="2" charset="0"/>
                <a:cs typeface="CMU Sans Serif" panose="02000603000000000000" pitchFamily="2" charset="0"/>
              </a:rPr>
              <a:t>(a) Training Results</a:t>
            </a:r>
            <a:endParaRPr lang="en-ID" dirty="0">
              <a:latin typeface="TeX Gyre Bonum" panose="00000500000000000000" pitchFamily="50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A370D-BA34-79C4-3C91-AAD20A039205}"/>
              </a:ext>
            </a:extLst>
          </p:cNvPr>
          <p:cNvSpPr txBox="1"/>
          <p:nvPr/>
        </p:nvSpPr>
        <p:spPr>
          <a:xfrm>
            <a:off x="5950226" y="209893"/>
            <a:ext cx="312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eX Gyre Bonum" panose="00000500000000000000" pitchFamily="50" charset="0"/>
                <a:ea typeface="CMU Sans Serif" panose="02000603000000000000" pitchFamily="2" charset="0"/>
                <a:cs typeface="CMU Sans Serif" panose="02000603000000000000" pitchFamily="2" charset="0"/>
              </a:rPr>
              <a:t>(b) ROC and AUC Results</a:t>
            </a:r>
            <a:endParaRPr lang="en-ID" dirty="0">
              <a:latin typeface="TeX Gyre Bonum" panose="00000500000000000000" pitchFamily="50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E76865-3831-57D6-328A-630A7F69B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01" y="559595"/>
            <a:ext cx="4681661" cy="2372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D9E5F0-443B-8DCB-87AE-7CF1341D9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998" y="565424"/>
            <a:ext cx="4173845" cy="23685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3ED8FF-5DD9-42A5-6A1B-5D9DCD7532F3}"/>
              </a:ext>
            </a:extLst>
          </p:cNvPr>
          <p:cNvSpPr txBox="1"/>
          <p:nvPr/>
        </p:nvSpPr>
        <p:spPr>
          <a:xfrm>
            <a:off x="337501" y="4814668"/>
            <a:ext cx="4748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eX Gyre Bonum" panose="00000500000000000000" pitchFamily="50" charset="0"/>
              </a:rPr>
              <a:t>*: considering the second training phase</a:t>
            </a:r>
            <a:endParaRPr lang="en-ID" dirty="0">
              <a:latin typeface="TeX Gyre Bonum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743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812742D-A63F-D60F-A818-E1A81EA6141D}"/>
              </a:ext>
            </a:extLst>
          </p:cNvPr>
          <p:cNvGrpSpPr/>
          <p:nvPr/>
        </p:nvGrpSpPr>
        <p:grpSpPr>
          <a:xfrm>
            <a:off x="59723" y="-36000"/>
            <a:ext cx="8463624" cy="8224225"/>
            <a:chOff x="59723" y="-36000"/>
            <a:chExt cx="8463624" cy="82242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82A150-8B33-B265-5543-4E34BD6AC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8417" y="4142455"/>
              <a:ext cx="3981450" cy="402907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DAEFBD0-898F-9CE7-E5B9-587F956DD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077" y="4159150"/>
              <a:ext cx="3831986" cy="402907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0A856BC-0E9A-1AC0-9A20-DB54AF6AF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1897" y="0"/>
              <a:ext cx="3981450" cy="40290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DD2D77B-D7AA-6AB3-BA5B-880A2832E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345" y="0"/>
              <a:ext cx="3981450" cy="402907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308F2C-6ED4-217A-234C-356993CBE870}"/>
                </a:ext>
              </a:extLst>
            </p:cNvPr>
            <p:cNvSpPr txBox="1"/>
            <p:nvPr/>
          </p:nvSpPr>
          <p:spPr>
            <a:xfrm>
              <a:off x="1310158" y="1944000"/>
              <a:ext cx="2038187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VGG19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3B50E8-2E4C-B714-4510-99AB84297B4A}"/>
                </a:ext>
              </a:extLst>
            </p:cNvPr>
            <p:cNvSpPr txBox="1"/>
            <p:nvPr/>
          </p:nvSpPr>
          <p:spPr>
            <a:xfrm>
              <a:off x="5560366" y="1920189"/>
              <a:ext cx="2038187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ResNet152v2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035DCE-23AE-46FC-416F-4913BB70998B}"/>
                </a:ext>
              </a:extLst>
            </p:cNvPr>
            <p:cNvSpPr txBox="1"/>
            <p:nvPr/>
          </p:nvSpPr>
          <p:spPr>
            <a:xfrm>
              <a:off x="1341268" y="6099685"/>
              <a:ext cx="2038187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InceptionResNetv2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8FBD6B-81BD-83CD-29BA-7F57AECAD548}"/>
                </a:ext>
              </a:extLst>
            </p:cNvPr>
            <p:cNvSpPr txBox="1"/>
            <p:nvPr/>
          </p:nvSpPr>
          <p:spPr>
            <a:xfrm>
              <a:off x="5511000" y="6084000"/>
              <a:ext cx="2038187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TeX Gyre Bonum" panose="00000500000000000000" pitchFamily="50" charset="0"/>
                </a:rPr>
                <a:t>NasNetLarge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B92516-C34C-4D7F-ADC2-D0B22546D192}"/>
                </a:ext>
              </a:extLst>
            </p:cNvPr>
            <p:cNvSpPr txBox="1"/>
            <p:nvPr/>
          </p:nvSpPr>
          <p:spPr>
            <a:xfrm>
              <a:off x="1310158" y="-36000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Actual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B7A609-8DC3-4F2A-F42F-DAE1DACCFA03}"/>
                </a:ext>
              </a:extLst>
            </p:cNvPr>
            <p:cNvSpPr txBox="1"/>
            <p:nvPr/>
          </p:nvSpPr>
          <p:spPr>
            <a:xfrm rot="16200000">
              <a:off x="-730749" y="1943999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Predict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94556B-7260-97F6-C02A-330EC5A0C25D}"/>
                </a:ext>
              </a:extLst>
            </p:cNvPr>
            <p:cNvSpPr txBox="1"/>
            <p:nvPr/>
          </p:nvSpPr>
          <p:spPr>
            <a:xfrm>
              <a:off x="5511000" y="-36000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Actual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D6D272-F3D2-DD81-E428-74DB3E586089}"/>
                </a:ext>
              </a:extLst>
            </p:cNvPr>
            <p:cNvSpPr txBox="1"/>
            <p:nvPr/>
          </p:nvSpPr>
          <p:spPr>
            <a:xfrm rot="16200000">
              <a:off x="3522803" y="1836837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Predict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CE0FE7-A79E-B315-62B8-11D93AE39823}"/>
                </a:ext>
              </a:extLst>
            </p:cNvPr>
            <p:cNvSpPr txBox="1"/>
            <p:nvPr/>
          </p:nvSpPr>
          <p:spPr>
            <a:xfrm rot="16200000">
              <a:off x="-805482" y="6113874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Predict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F1EFA28-08D4-5953-A342-6ED69D82A129}"/>
                </a:ext>
              </a:extLst>
            </p:cNvPr>
            <p:cNvSpPr txBox="1"/>
            <p:nvPr/>
          </p:nvSpPr>
          <p:spPr>
            <a:xfrm>
              <a:off x="1328081" y="4100448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Actual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1D2E81-5DA2-A2DF-2654-EA5FE65C8F87}"/>
                </a:ext>
              </a:extLst>
            </p:cNvPr>
            <p:cNvSpPr txBox="1"/>
            <p:nvPr/>
          </p:nvSpPr>
          <p:spPr>
            <a:xfrm>
              <a:off x="5511000" y="4169511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Actual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780CF3-5A06-B3C2-2232-F69DAD5D6C08}"/>
                </a:ext>
              </a:extLst>
            </p:cNvPr>
            <p:cNvSpPr txBox="1"/>
            <p:nvPr/>
          </p:nvSpPr>
          <p:spPr>
            <a:xfrm rot="16200000">
              <a:off x="3479323" y="6083999"/>
              <a:ext cx="203818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Predict Class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096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095D6037-FED0-0F38-6689-2AA481DDC6A0}"/>
              </a:ext>
            </a:extLst>
          </p:cNvPr>
          <p:cNvGrpSpPr/>
          <p:nvPr/>
        </p:nvGrpSpPr>
        <p:grpSpPr>
          <a:xfrm>
            <a:off x="741000" y="255838"/>
            <a:ext cx="10350000" cy="5766041"/>
            <a:chOff x="741000" y="255838"/>
            <a:chExt cx="10350000" cy="5766041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DE040B9-CB1F-C472-4B7D-7270E2ED820F}"/>
                </a:ext>
              </a:extLst>
            </p:cNvPr>
            <p:cNvSpPr/>
            <p:nvPr/>
          </p:nvSpPr>
          <p:spPr>
            <a:xfrm>
              <a:off x="741000" y="3477020"/>
              <a:ext cx="10350000" cy="2544859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>
                <a:latin typeface="TeX Gyre Bonum" panose="00000500000000000000" pitchFamily="50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DA8BAC7-CB28-D6BC-CC62-8C98D4DCC7C3}"/>
                </a:ext>
              </a:extLst>
            </p:cNvPr>
            <p:cNvSpPr/>
            <p:nvPr/>
          </p:nvSpPr>
          <p:spPr>
            <a:xfrm>
              <a:off x="741000" y="594000"/>
              <a:ext cx="10350000" cy="2544859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>
                <a:latin typeface="TeX Gyre Bonum" panose="00000500000000000000" pitchFamily="50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6D0417-8249-9C52-E02B-12E3BBA82A87}"/>
                </a:ext>
              </a:extLst>
            </p:cNvPr>
            <p:cNvSpPr txBox="1"/>
            <p:nvPr/>
          </p:nvSpPr>
          <p:spPr>
            <a:xfrm>
              <a:off x="1191000" y="413551"/>
              <a:ext cx="181742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eX Gyre Bonum" panose="00000500000000000000" pitchFamily="50" charset="0"/>
                </a:rPr>
                <a:t>Polycrystalline</a:t>
              </a:r>
              <a:endParaRPr lang="en-ID" dirty="0">
                <a:latin typeface="TeX Gyre Bonum" panose="00000500000000000000" pitchFamily="50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D81947-FB9A-BC82-C564-D7962ADE5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401" y="895781"/>
              <a:ext cx="2024345" cy="20386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CE7C11-CAD3-9D3D-8194-562E7B11D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7746" y="895781"/>
              <a:ext cx="2005293" cy="20481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B8C3A53-8D4B-534C-E48C-130F04799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958" y="3754332"/>
              <a:ext cx="2038635" cy="20481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A73532E-334B-70C9-2E58-A3B8683C6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9401" y="895781"/>
              <a:ext cx="2019582" cy="20338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FDEB743-E210-D71A-C40F-7027AB5DD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8593" y="3754332"/>
              <a:ext cx="2029108" cy="204816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4A74B7C-D629-CDF7-1814-F018518FD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93039" y="905307"/>
              <a:ext cx="2024345" cy="203863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592CA2-A724-EA44-934C-F698F836D28F}"/>
                </a:ext>
              </a:extLst>
            </p:cNvPr>
            <p:cNvSpPr txBox="1"/>
            <p:nvPr/>
          </p:nvSpPr>
          <p:spPr>
            <a:xfrm>
              <a:off x="5355295" y="255838"/>
              <a:ext cx="1099832" cy="3077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Model A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90C64B-B8B5-BCD7-10DD-21ED3EE36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1000" y="895781"/>
              <a:ext cx="1995766" cy="203387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E01E62-1F7C-0DA9-E63F-565EE59F6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7701" y="3768621"/>
              <a:ext cx="1995766" cy="203387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9967623-C691-4B61-6D3B-1468CBB3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3284" y="3766239"/>
              <a:ext cx="2014819" cy="202434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F7FE0B-BDF3-85B7-BDD0-46AABCD23FF8}"/>
                </a:ext>
              </a:extLst>
            </p:cNvPr>
            <p:cNvSpPr txBox="1"/>
            <p:nvPr/>
          </p:nvSpPr>
          <p:spPr>
            <a:xfrm>
              <a:off x="1145984" y="3292360"/>
              <a:ext cx="1983748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eX Gyre Bonum" panose="00000500000000000000" pitchFamily="50" charset="0"/>
                </a:rPr>
                <a:t>Monocrystalline</a:t>
              </a:r>
              <a:endParaRPr lang="en-ID" dirty="0">
                <a:latin typeface="TeX Gyre Bonum" panose="00000500000000000000" pitchFamily="50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DA2703-860C-E181-865A-88A978B7FD56}"/>
                </a:ext>
              </a:extLst>
            </p:cNvPr>
            <p:cNvSpPr txBox="1"/>
            <p:nvPr/>
          </p:nvSpPr>
          <p:spPr>
            <a:xfrm>
              <a:off x="1659626" y="5012099"/>
              <a:ext cx="826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Wrong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58" name="Picture 6" descr="Cross Mark Images – Browse 108,812 Stock Photos, Vectors, and Video | Adobe  Stock">
              <a:extLst>
                <a:ext uri="{FF2B5EF4-FFF2-40B4-BE49-F238E27FC236}">
                  <a16:creationId xmlns:a16="http://schemas.microsoft.com/office/drawing/2014/main" id="{EF626A60-1718-48F7-58A6-4B08A8E17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5270" y="4999484"/>
              <a:ext cx="364549" cy="36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E25D41FB-F204-087D-0C14-6FD895287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8466" y="2147648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2173C5-763B-9F22-B94B-E2AAF25FBA74}"/>
                </a:ext>
              </a:extLst>
            </p:cNvPr>
            <p:cNvSpPr txBox="1"/>
            <p:nvPr/>
          </p:nvSpPr>
          <p:spPr>
            <a:xfrm>
              <a:off x="1626837" y="2139864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26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E3607F13-F77E-9D5A-18E9-EB692453C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9461" y="2156196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69E0088D-FB33-095D-B56F-E3F0B7C41ABE}"/>
                </a:ext>
              </a:extLst>
            </p:cNvPr>
            <p:cNvSpPr txBox="1"/>
            <p:nvPr/>
          </p:nvSpPr>
          <p:spPr>
            <a:xfrm>
              <a:off x="3617832" y="2148412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32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58F0AB53-1CC8-3414-5160-BFAF17E1C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804" y="2147648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14998A54-FF17-4160-AFDE-9E485420D7FC}"/>
                </a:ext>
              </a:extLst>
            </p:cNvPr>
            <p:cNvSpPr txBox="1"/>
            <p:nvPr/>
          </p:nvSpPr>
          <p:spPr>
            <a:xfrm>
              <a:off x="5681175" y="2139864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34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66330C8A-157D-BDAA-2B3C-5104F324D7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943" y="2164744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460D1AB6-E7D7-14C1-1F82-8FE83B987F19}"/>
                </a:ext>
              </a:extLst>
            </p:cNvPr>
            <p:cNvSpPr txBox="1"/>
            <p:nvPr/>
          </p:nvSpPr>
          <p:spPr>
            <a:xfrm>
              <a:off x="7760314" y="2156960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36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B25E125B-4EF9-29D7-B329-A66FFD0BF9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752" y="2173292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C4211B7F-ACF7-9581-6EBD-1CD2D2014E25}"/>
                </a:ext>
              </a:extLst>
            </p:cNvPr>
            <p:cNvSpPr txBox="1"/>
            <p:nvPr/>
          </p:nvSpPr>
          <p:spPr>
            <a:xfrm>
              <a:off x="9811123" y="2165508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40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8E2E1F4C-CC85-02D4-E2B9-647AABA77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6104" y="5011335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86427FD7-AEC2-7E72-275F-B3CEE73031CB}"/>
                </a:ext>
              </a:extLst>
            </p:cNvPr>
            <p:cNvSpPr txBox="1"/>
            <p:nvPr/>
          </p:nvSpPr>
          <p:spPr>
            <a:xfrm>
              <a:off x="3584475" y="5003551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42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2F358175-5E19-F247-FCE7-831836D5B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804" y="5011335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5C587CD7-0EC2-E7D8-8D6F-A59A205C9A07}"/>
                </a:ext>
              </a:extLst>
            </p:cNvPr>
            <p:cNvSpPr txBox="1"/>
            <p:nvPr/>
          </p:nvSpPr>
          <p:spPr>
            <a:xfrm>
              <a:off x="5681175" y="5003551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44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B8E3E239-CC20-E3B3-7A36-33744D9CF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708" y="5011335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5D41029E-A283-1121-EDD2-2A3E627F914E}"/>
                </a:ext>
              </a:extLst>
            </p:cNvPr>
            <p:cNvSpPr txBox="1"/>
            <p:nvPr/>
          </p:nvSpPr>
          <p:spPr>
            <a:xfrm>
              <a:off x="7708079" y="5003551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47" name="Picture 1046">
              <a:extLst>
                <a:ext uri="{FF2B5EF4-FFF2-40B4-BE49-F238E27FC236}">
                  <a16:creationId xmlns:a16="http://schemas.microsoft.com/office/drawing/2014/main" id="{E0525E4D-049E-44E6-156E-228A165F8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972429" y="3709081"/>
              <a:ext cx="2057687" cy="2081503"/>
            </a:xfrm>
            <a:prstGeom prst="rect">
              <a:avLst/>
            </a:prstGeom>
          </p:spPr>
        </p:pic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5A352FC4-07BF-D233-F2F4-983ED4B2878E}"/>
                </a:ext>
              </a:extLst>
            </p:cNvPr>
            <p:cNvSpPr txBox="1"/>
            <p:nvPr/>
          </p:nvSpPr>
          <p:spPr>
            <a:xfrm>
              <a:off x="9746799" y="5021740"/>
              <a:ext cx="826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Wrong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1049" name="Picture 6" descr="Cross Mark Images – Browse 108,812 Stock Photos, Vectors, and Video | Adobe  Stock">
              <a:extLst>
                <a:ext uri="{FF2B5EF4-FFF2-40B4-BE49-F238E27FC236}">
                  <a16:creationId xmlns:a16="http://schemas.microsoft.com/office/drawing/2014/main" id="{4D825889-B00A-FA38-76CF-678E21094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443" y="5009125"/>
              <a:ext cx="364549" cy="36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043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68A27B0F-8779-B58A-71F2-A54EBF4E5CFD}"/>
              </a:ext>
            </a:extLst>
          </p:cNvPr>
          <p:cNvGrpSpPr/>
          <p:nvPr/>
        </p:nvGrpSpPr>
        <p:grpSpPr>
          <a:xfrm>
            <a:off x="110999" y="260111"/>
            <a:ext cx="10710001" cy="5713306"/>
            <a:chOff x="110999" y="260111"/>
            <a:chExt cx="10710001" cy="5713306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8E58B90-AD2D-7460-5B25-D8197F301C6E}"/>
                </a:ext>
              </a:extLst>
            </p:cNvPr>
            <p:cNvSpPr/>
            <p:nvPr/>
          </p:nvSpPr>
          <p:spPr>
            <a:xfrm>
              <a:off x="110999" y="3428558"/>
              <a:ext cx="10710000" cy="2544859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>
                <a:latin typeface="TeX Gyre Bonum" panose="00000500000000000000" pitchFamily="50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3BB5FE-53EC-E38D-00DE-3E698AA83DD6}"/>
                </a:ext>
              </a:extLst>
            </p:cNvPr>
            <p:cNvSpPr txBox="1"/>
            <p:nvPr/>
          </p:nvSpPr>
          <p:spPr>
            <a:xfrm>
              <a:off x="515984" y="3243898"/>
              <a:ext cx="2052748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eX Gyre Bonum" panose="00000500000000000000" pitchFamily="50" charset="0"/>
                </a:rPr>
                <a:t>Monocrystalline</a:t>
              </a:r>
              <a:endParaRPr lang="en-ID" dirty="0">
                <a:latin typeface="TeX Gyre Bonum" panose="00000500000000000000" pitchFamily="50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A4825BF-1441-AEAC-065F-695EB5C6719C}"/>
                </a:ext>
              </a:extLst>
            </p:cNvPr>
            <p:cNvSpPr/>
            <p:nvPr/>
          </p:nvSpPr>
          <p:spPr>
            <a:xfrm>
              <a:off x="111000" y="598666"/>
              <a:ext cx="10710000" cy="2560334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>
                <a:latin typeface="TeX Gyre Bonum" panose="00000500000000000000" pitchFamily="50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8C1AA65-CD00-32D2-3225-1A0DDFF01A9B}"/>
                </a:ext>
              </a:extLst>
            </p:cNvPr>
            <p:cNvGrpSpPr/>
            <p:nvPr/>
          </p:nvGrpSpPr>
          <p:grpSpPr>
            <a:xfrm>
              <a:off x="291000" y="868224"/>
              <a:ext cx="10405587" cy="2062451"/>
              <a:chOff x="-135168" y="2663760"/>
              <a:chExt cx="10382093" cy="206245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7768F65-19AA-EC72-E4D2-A5446B8A14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35168" y="2697103"/>
                <a:ext cx="2052924" cy="202910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AC964A9-60C9-9AE6-AD34-0BE43DA18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548" y="2682813"/>
                <a:ext cx="2052924" cy="204339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D091055-766C-CC2F-4F8D-D3F5A321C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41542" y="2663760"/>
                <a:ext cx="2014819" cy="204339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709910D-62EF-B66A-AF35-75D1BA4F93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4401" y="2663760"/>
                <a:ext cx="2029108" cy="2062451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24939DB-C1EA-AEA2-DC93-0D864B2B8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17817" y="2663760"/>
                <a:ext cx="2029108" cy="2038635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4EEC74-E1E0-F38E-E2C7-22CC738DBB44}"/>
                </a:ext>
              </a:extLst>
            </p:cNvPr>
            <p:cNvSpPr txBox="1"/>
            <p:nvPr/>
          </p:nvSpPr>
          <p:spPr>
            <a:xfrm>
              <a:off x="4894257" y="260111"/>
              <a:ext cx="1609447" cy="3077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Model B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CA1F3A-B427-9EA2-AEA7-777B03E2B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6367" y="3778769"/>
              <a:ext cx="1986835" cy="202910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868395-ECF4-4152-5E2D-3213269A4CF5}"/>
                </a:ext>
              </a:extLst>
            </p:cNvPr>
            <p:cNvSpPr txBox="1"/>
            <p:nvPr/>
          </p:nvSpPr>
          <p:spPr>
            <a:xfrm>
              <a:off x="561000" y="414000"/>
              <a:ext cx="181742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eX Gyre Bonum" panose="00000500000000000000" pitchFamily="50" charset="0"/>
                </a:rPr>
                <a:t>Polycrystalline</a:t>
              </a:r>
              <a:endParaRPr lang="en-ID" dirty="0">
                <a:latin typeface="TeX Gyre Bonum" panose="00000500000000000000" pitchFamily="50" charset="0"/>
              </a:endParaRPr>
            </a:p>
          </p:txBody>
        </p:sp>
        <p:pic>
          <p:nvPicPr>
            <p:cNvPr id="18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C02536AE-E7BA-E2D0-8C61-8CCDA63786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50" y="2176784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BCF5D4-2C1A-5AE2-218B-D59CEE46D5C2}"/>
                </a:ext>
              </a:extLst>
            </p:cNvPr>
            <p:cNvSpPr txBox="1"/>
            <p:nvPr/>
          </p:nvSpPr>
          <p:spPr>
            <a:xfrm>
              <a:off x="1030221" y="2169000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20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20F97C08-B047-AFAD-120A-890C5D06C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9239" y="2127414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D2BF36-DD2A-73C2-F6B3-00310D37F993}"/>
                </a:ext>
              </a:extLst>
            </p:cNvPr>
            <p:cNvSpPr txBox="1"/>
            <p:nvPr/>
          </p:nvSpPr>
          <p:spPr>
            <a:xfrm>
              <a:off x="7397610" y="2119630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22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176BF072-190B-1EBB-8C2E-E56D37727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1852" y="2176784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ED65D0-0D75-D1D9-A2D9-C216CA7BB16A}"/>
                </a:ext>
              </a:extLst>
            </p:cNvPr>
            <p:cNvSpPr txBox="1"/>
            <p:nvPr/>
          </p:nvSpPr>
          <p:spPr>
            <a:xfrm>
              <a:off x="9480223" y="2169000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24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0FD3C048-BDCC-EA02-BAC0-C63D8E1CFD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50" y="5011784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2B6929-B3D3-AAE9-73F7-93F843ACD819}"/>
                </a:ext>
              </a:extLst>
            </p:cNvPr>
            <p:cNvSpPr txBox="1"/>
            <p:nvPr/>
          </p:nvSpPr>
          <p:spPr>
            <a:xfrm>
              <a:off x="1030221" y="5004000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F473AA-2BF4-1A87-0F79-93D10257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61000" y="3804012"/>
              <a:ext cx="1986835" cy="200998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4A1387E-9C8B-C9DB-1412-31ADDEA63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23972" y="3797815"/>
              <a:ext cx="2066954" cy="199094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6CFB381-1C8C-52AA-E443-92EAA8DD2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81914" y="3797814"/>
              <a:ext cx="2000595" cy="199094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8340976-97CD-5E01-5418-2EA2BE92B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62887" y="3797814"/>
              <a:ext cx="1986835" cy="2009989"/>
            </a:xfrm>
            <a:prstGeom prst="rect">
              <a:avLst/>
            </a:prstGeom>
          </p:spPr>
        </p:pic>
        <p:pic>
          <p:nvPicPr>
            <p:cNvPr id="34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77E5B0A9-8D70-A52A-AB4D-7835E1FBA8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2620" y="5011784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6E8913-4E85-BF96-822E-42EF92FF7377}"/>
                </a:ext>
              </a:extLst>
            </p:cNvPr>
            <p:cNvSpPr txBox="1"/>
            <p:nvPr/>
          </p:nvSpPr>
          <p:spPr>
            <a:xfrm>
              <a:off x="3140991" y="5004000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36" name="Picture 4" descr="Check Mark Clipart Png - Powerpoint Check Mark Symbols, Transparent Png -  kindpng">
              <a:extLst>
                <a:ext uri="{FF2B5EF4-FFF2-40B4-BE49-F238E27FC236}">
                  <a16:creationId xmlns:a16="http://schemas.microsoft.com/office/drawing/2014/main" id="{EE7AF228-6D7D-5000-FD79-A75777C9E3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6755" y="5004438"/>
              <a:ext cx="476819" cy="33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528B86-E851-7B29-DD8E-8F2CF0499511}"/>
                </a:ext>
              </a:extLst>
            </p:cNvPr>
            <p:cNvSpPr txBox="1"/>
            <p:nvPr/>
          </p:nvSpPr>
          <p:spPr>
            <a:xfrm>
              <a:off x="5225126" y="4996654"/>
              <a:ext cx="930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Correct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B8EECD-AABA-5F0E-81C5-BAF2B6355DE1}"/>
                </a:ext>
              </a:extLst>
            </p:cNvPr>
            <p:cNvSpPr txBox="1"/>
            <p:nvPr/>
          </p:nvSpPr>
          <p:spPr>
            <a:xfrm>
              <a:off x="7386648" y="5019015"/>
              <a:ext cx="826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Wrong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39" name="Picture 6" descr="Cross Mark Images – Browse 108,812 Stock Photos, Vectors, and Video | Adobe  Stock">
              <a:extLst>
                <a:ext uri="{FF2B5EF4-FFF2-40B4-BE49-F238E27FC236}">
                  <a16:creationId xmlns:a16="http://schemas.microsoft.com/office/drawing/2014/main" id="{F97870C6-C901-973E-9EC1-9C97C871C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2292" y="5006400"/>
              <a:ext cx="364549" cy="36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F0B5AD-1F0F-B1ED-E665-D08532D849E1}"/>
                </a:ext>
              </a:extLst>
            </p:cNvPr>
            <p:cNvSpPr txBox="1"/>
            <p:nvPr/>
          </p:nvSpPr>
          <p:spPr>
            <a:xfrm>
              <a:off x="9480223" y="5024731"/>
              <a:ext cx="826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Wrong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41" name="Picture 6" descr="Cross Mark Images – Browse 108,812 Stock Photos, Vectors, and Video | Adobe  Stock">
              <a:extLst>
                <a:ext uri="{FF2B5EF4-FFF2-40B4-BE49-F238E27FC236}">
                  <a16:creationId xmlns:a16="http://schemas.microsoft.com/office/drawing/2014/main" id="{05D60D34-6DA8-08CD-CBB9-913FEB1F0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5867" y="5012116"/>
              <a:ext cx="364549" cy="36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52324E-3636-ADA7-D748-F466132091E5}"/>
                </a:ext>
              </a:extLst>
            </p:cNvPr>
            <p:cNvSpPr txBox="1"/>
            <p:nvPr/>
          </p:nvSpPr>
          <p:spPr>
            <a:xfrm>
              <a:off x="3160854" y="2149301"/>
              <a:ext cx="826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Wrong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43" name="Picture 6" descr="Cross Mark Images – Browse 108,812 Stock Photos, Vectors, and Video | Adobe  Stock">
              <a:extLst>
                <a:ext uri="{FF2B5EF4-FFF2-40B4-BE49-F238E27FC236}">
                  <a16:creationId xmlns:a16="http://schemas.microsoft.com/office/drawing/2014/main" id="{DDBDFB42-6260-8980-D441-9721490C0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6498" y="2136686"/>
              <a:ext cx="364549" cy="36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A3E7C6-EBBD-A74B-4FD2-96986591F859}"/>
                </a:ext>
              </a:extLst>
            </p:cNvPr>
            <p:cNvSpPr txBox="1"/>
            <p:nvPr/>
          </p:nvSpPr>
          <p:spPr>
            <a:xfrm>
              <a:off x="5269876" y="2136686"/>
              <a:ext cx="826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eX Gyre Bonum" panose="00000500000000000000" pitchFamily="50" charset="0"/>
                </a:rPr>
                <a:t>Wrong</a:t>
              </a:r>
              <a:endParaRPr lang="en-ID" sz="1600" dirty="0">
                <a:latin typeface="TeX Gyre Bonum" panose="00000500000000000000" pitchFamily="50" charset="0"/>
              </a:endParaRPr>
            </a:p>
          </p:txBody>
        </p:sp>
        <p:pic>
          <p:nvPicPr>
            <p:cNvPr id="45" name="Picture 6" descr="Cross Mark Images – Browse 108,812 Stock Photos, Vectors, and Video | Adobe  Stock">
              <a:extLst>
                <a:ext uri="{FF2B5EF4-FFF2-40B4-BE49-F238E27FC236}">
                  <a16:creationId xmlns:a16="http://schemas.microsoft.com/office/drawing/2014/main" id="{0ADF9859-5F0D-FB7A-A927-7FC396A9D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5520" y="2124071"/>
              <a:ext cx="364549" cy="36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6691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351D9EEB-809D-D5F2-A890-694D0DB65764}"/>
              </a:ext>
            </a:extLst>
          </p:cNvPr>
          <p:cNvGrpSpPr/>
          <p:nvPr/>
        </p:nvGrpSpPr>
        <p:grpSpPr>
          <a:xfrm>
            <a:off x="111000" y="211768"/>
            <a:ext cx="11087013" cy="5827682"/>
            <a:chOff x="111000" y="211768"/>
            <a:chExt cx="11087013" cy="58276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92F5D01-4034-8A2A-7198-3E3D27C8E870}"/>
                </a:ext>
              </a:extLst>
            </p:cNvPr>
            <p:cNvGrpSpPr/>
            <p:nvPr/>
          </p:nvGrpSpPr>
          <p:grpSpPr>
            <a:xfrm>
              <a:off x="111000" y="414000"/>
              <a:ext cx="11087013" cy="5625450"/>
              <a:chOff x="185796" y="143550"/>
              <a:chExt cx="11087013" cy="562545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5300D13B-E9AE-BF8B-9E02-16B75C130575}"/>
                  </a:ext>
                </a:extLst>
              </p:cNvPr>
              <p:cNvSpPr/>
              <p:nvPr/>
            </p:nvSpPr>
            <p:spPr>
              <a:xfrm>
                <a:off x="263013" y="3292764"/>
                <a:ext cx="11009796" cy="247623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TeX Gyre Bonum" panose="00000500000000000000" pitchFamily="50" charset="0"/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A16C0CB-4281-E7BA-62B4-413B6E59E139}"/>
                  </a:ext>
                </a:extLst>
              </p:cNvPr>
              <p:cNvGrpSpPr/>
              <p:nvPr/>
            </p:nvGrpSpPr>
            <p:grpSpPr>
              <a:xfrm>
                <a:off x="185796" y="143550"/>
                <a:ext cx="11025000" cy="2790450"/>
                <a:chOff x="185796" y="143550"/>
                <a:chExt cx="11025000" cy="2790450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7B1D5186-3AA5-4AEB-A647-10716C41F21A}"/>
                    </a:ext>
                  </a:extLst>
                </p:cNvPr>
                <p:cNvSpPr/>
                <p:nvPr/>
              </p:nvSpPr>
              <p:spPr>
                <a:xfrm>
                  <a:off x="185796" y="324000"/>
                  <a:ext cx="11025000" cy="2610000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latin typeface="TeX Gyre Bonum" panose="00000500000000000000" pitchFamily="50" charset="0"/>
                  </a:endParaRP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803F447B-9C47-96DC-42D9-2A61304041E2}"/>
                    </a:ext>
                  </a:extLst>
                </p:cNvPr>
                <p:cNvGrpSpPr/>
                <p:nvPr/>
              </p:nvGrpSpPr>
              <p:grpSpPr>
                <a:xfrm>
                  <a:off x="267717" y="594000"/>
                  <a:ext cx="10816485" cy="2069874"/>
                  <a:chOff x="1" y="-1275"/>
                  <a:chExt cx="10816485" cy="2069874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10FF9105-C45B-0174-5B10-E029BD802D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" y="0"/>
                    <a:ext cx="2048161" cy="205292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503DD7B5-33F8-F1B0-BD7C-D0324B1491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185800" y="15675"/>
                    <a:ext cx="2071977" cy="2052924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C2FDF7D0-C4A6-59A8-C97A-AB2C771D0A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392340" y="-1275"/>
                    <a:ext cx="2071977" cy="2067214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762B7E8B-B859-7396-2DC1-6D47C1E201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606530" y="-1275"/>
                    <a:ext cx="2048161" cy="2048161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5E437EC1-D7D7-BBFE-B006-86BDFD72B6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796904" y="8251"/>
                    <a:ext cx="2019582" cy="203863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22015F1-F569-1982-F1E4-A7D50DDE4C97}"/>
                    </a:ext>
                  </a:extLst>
                </p:cNvPr>
                <p:cNvSpPr txBox="1"/>
                <p:nvPr/>
              </p:nvSpPr>
              <p:spPr>
                <a:xfrm>
                  <a:off x="635796" y="143550"/>
                  <a:ext cx="1817421" cy="36933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eX Gyre Bonum" panose="00000500000000000000" pitchFamily="50" charset="0"/>
                    </a:rPr>
                    <a:t>Polycrystalline</a:t>
                  </a:r>
                  <a:endParaRPr lang="en-ID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34BF4B5-E92F-1B3F-1ECD-0D0B27AF3FC0}"/>
                  </a:ext>
                </a:extLst>
              </p:cNvPr>
              <p:cNvGrpSpPr/>
              <p:nvPr/>
            </p:nvGrpSpPr>
            <p:grpSpPr>
              <a:xfrm>
                <a:off x="2885127" y="1862079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28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341EE3D6-7DFB-EF1F-AFFC-B31B01FA7D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776B987-E29E-7848-3F76-A45C2E76406B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4912BA4-329E-494C-8A53-8D55C5FFF219}"/>
                  </a:ext>
                </a:extLst>
              </p:cNvPr>
              <p:cNvGrpSpPr/>
              <p:nvPr/>
            </p:nvGrpSpPr>
            <p:grpSpPr>
              <a:xfrm>
                <a:off x="487969" y="3594351"/>
                <a:ext cx="10406061" cy="2083413"/>
                <a:chOff x="274133" y="3747731"/>
                <a:chExt cx="10406061" cy="208341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1826AD9-058D-DB11-EB50-DAD3CE068B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4133" y="3747731"/>
                  <a:ext cx="2000529" cy="2052924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F140987A-65A8-5E8E-8E12-6146DE8DC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77866" y="3773457"/>
                  <a:ext cx="2052924" cy="2057687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D5A69E4C-71CD-FBA3-8F3B-D64179994B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57210" y="3770602"/>
                  <a:ext cx="2043398" cy="2043398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61C43B15-8B04-A60E-93B7-C03B0665C1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63674" y="3764628"/>
                  <a:ext cx="2033872" cy="2048161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2C719585-D407-167E-5026-086E07D8E2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60612" y="3747731"/>
                  <a:ext cx="2019582" cy="2043398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1D74B73-B791-5B88-A19F-FFD80D0E198C}"/>
                  </a:ext>
                </a:extLst>
              </p:cNvPr>
              <p:cNvGrpSpPr/>
              <p:nvPr/>
            </p:nvGrpSpPr>
            <p:grpSpPr>
              <a:xfrm>
                <a:off x="793262" y="1869863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34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D54A25BD-5064-B121-3963-5A59EE8A59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A86E792-BB2F-7F7C-928F-65CE4484D29D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A22F322-3BDF-ED27-8DB7-1A0F2FB97DE0}"/>
                  </a:ext>
                </a:extLst>
              </p:cNvPr>
              <p:cNvGrpSpPr/>
              <p:nvPr/>
            </p:nvGrpSpPr>
            <p:grpSpPr>
              <a:xfrm>
                <a:off x="5157246" y="1875446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37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FC31C99C-2454-7EBB-5CFF-8F4479ED31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DA17A16-BCE7-8D26-546E-B6D491D0F60C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B66B204-E7D9-C072-EC7C-E864DDB29EEC}"/>
                  </a:ext>
                </a:extLst>
              </p:cNvPr>
              <p:cNvGrpSpPr/>
              <p:nvPr/>
            </p:nvGrpSpPr>
            <p:grpSpPr>
              <a:xfrm>
                <a:off x="7362246" y="1875446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40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BCDE7E22-41F0-CDF4-60EA-78233BED3E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D318ED6-073F-99CD-0576-8DDAA22A5BEB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53191D6-4EEA-D46C-6B4C-E1D9210A791A}"/>
                  </a:ext>
                </a:extLst>
              </p:cNvPr>
              <p:cNvGrpSpPr/>
              <p:nvPr/>
            </p:nvGrpSpPr>
            <p:grpSpPr>
              <a:xfrm>
                <a:off x="9522246" y="1875446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43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8A31AA8F-BE61-E6CA-8675-BF65BCA6A3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AD7C3-5D42-E745-2FC6-D8C0AD2277F6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2D549C-A560-6A23-DE80-E14FCBBF90C4}"/>
                  </a:ext>
                </a:extLst>
              </p:cNvPr>
              <p:cNvSpPr txBox="1"/>
              <p:nvPr/>
            </p:nvSpPr>
            <p:spPr>
              <a:xfrm>
                <a:off x="601459" y="3154334"/>
                <a:ext cx="1983748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eX Gyre Bonum" panose="00000500000000000000" pitchFamily="50" charset="0"/>
                  </a:rPr>
                  <a:t>Monocrystalline</a:t>
                </a:r>
                <a:endParaRPr lang="en-ID" dirty="0">
                  <a:latin typeface="TeX Gyre Bonum" panose="00000500000000000000" pitchFamily="50" charset="0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51A91F97-0548-968C-AB69-424B136DA0E5}"/>
                  </a:ext>
                </a:extLst>
              </p:cNvPr>
              <p:cNvGrpSpPr/>
              <p:nvPr/>
            </p:nvGrpSpPr>
            <p:grpSpPr>
              <a:xfrm>
                <a:off x="5163207" y="4901385"/>
                <a:ext cx="1040480" cy="364549"/>
                <a:chOff x="5163207" y="4901385"/>
                <a:chExt cx="1040480" cy="364549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B7DD5BD-6908-8B4D-91D2-CB0686AF6538}"/>
                    </a:ext>
                  </a:extLst>
                </p:cNvPr>
                <p:cNvSpPr txBox="1"/>
                <p:nvPr/>
              </p:nvSpPr>
              <p:spPr>
                <a:xfrm>
                  <a:off x="5377563" y="4914000"/>
                  <a:ext cx="82612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Wrong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  <p:pic>
              <p:nvPicPr>
                <p:cNvPr id="50" name="Picture 6" descr="Cross Mark Images – Browse 108,812 Stock Photos, Vectors, and Video | Adobe  Stock">
                  <a:extLst>
                    <a:ext uri="{FF2B5EF4-FFF2-40B4-BE49-F238E27FC236}">
                      <a16:creationId xmlns:a16="http://schemas.microsoft.com/office/drawing/2014/main" id="{DE5CDD6E-A263-CE4F-739F-B7B7456A5B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63207" y="4901385"/>
                  <a:ext cx="364549" cy="3645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95ED5BA-2264-9E19-A23D-0F0BDC9B4C34}"/>
                  </a:ext>
                </a:extLst>
              </p:cNvPr>
              <p:cNvGrpSpPr/>
              <p:nvPr/>
            </p:nvGrpSpPr>
            <p:grpSpPr>
              <a:xfrm>
                <a:off x="9402554" y="4886641"/>
                <a:ext cx="1040480" cy="364549"/>
                <a:chOff x="5163207" y="4901385"/>
                <a:chExt cx="1040480" cy="364549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B54079-946D-75F5-EC91-75BE0A52B040}"/>
                    </a:ext>
                  </a:extLst>
                </p:cNvPr>
                <p:cNvSpPr txBox="1"/>
                <p:nvPr/>
              </p:nvSpPr>
              <p:spPr>
                <a:xfrm>
                  <a:off x="5377563" y="4914000"/>
                  <a:ext cx="82612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Wrong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  <p:pic>
              <p:nvPicPr>
                <p:cNvPr id="54" name="Picture 6" descr="Cross Mark Images – Browse 108,812 Stock Photos, Vectors, and Video | Adobe  Stock">
                  <a:extLst>
                    <a:ext uri="{FF2B5EF4-FFF2-40B4-BE49-F238E27FC236}">
                      <a16:creationId xmlns:a16="http://schemas.microsoft.com/office/drawing/2014/main" id="{2287B33B-73E5-E466-5D61-07E6AEFB61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63207" y="4901385"/>
                  <a:ext cx="364549" cy="3645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5767EC8-D933-AFCE-22A0-B2E1D0384B10}"/>
                  </a:ext>
                </a:extLst>
              </p:cNvPr>
              <p:cNvGrpSpPr/>
              <p:nvPr/>
            </p:nvGrpSpPr>
            <p:grpSpPr>
              <a:xfrm>
                <a:off x="7154937" y="4886641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56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7642AD1E-2F08-94E9-0627-65B65629D4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176B2E8-DEA7-F016-4FAB-D8AE2463E755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F920D24-CD4A-E3A4-63EF-676D11A971C8}"/>
                  </a:ext>
                </a:extLst>
              </p:cNvPr>
              <p:cNvGrpSpPr/>
              <p:nvPr/>
            </p:nvGrpSpPr>
            <p:grpSpPr>
              <a:xfrm>
                <a:off x="2989183" y="4904088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59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C0E9EAF4-7744-F930-1887-6D2E1BF7F4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24CA0FF-7C9A-168C-FA91-338CF721A4D5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B6C5D04-8CA8-7950-3412-B55FBD6DC710}"/>
                  </a:ext>
                </a:extLst>
              </p:cNvPr>
              <p:cNvGrpSpPr/>
              <p:nvPr/>
            </p:nvGrpSpPr>
            <p:grpSpPr>
              <a:xfrm>
                <a:off x="883856" y="4878093"/>
                <a:ext cx="1208754" cy="347102"/>
                <a:chOff x="702833" y="1875446"/>
                <a:chExt cx="1208754" cy="347102"/>
              </a:xfrm>
            </p:grpSpPr>
            <p:pic>
              <p:nvPicPr>
                <p:cNvPr id="62" name="Picture 4" descr="Check Mark Clipart Png - Powerpoint Check Mark Symbols, Transparent Png -  kindpng">
                  <a:extLst>
                    <a:ext uri="{FF2B5EF4-FFF2-40B4-BE49-F238E27FC236}">
                      <a16:creationId xmlns:a16="http://schemas.microsoft.com/office/drawing/2014/main" id="{8ECB2F2E-B89A-93F5-ABA1-F4BF039842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833" y="1883230"/>
                  <a:ext cx="476819" cy="339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60A747C-A712-6B27-C33D-D5D7746BFC9A}"/>
                    </a:ext>
                  </a:extLst>
                </p:cNvPr>
                <p:cNvSpPr txBox="1"/>
                <p:nvPr/>
              </p:nvSpPr>
              <p:spPr>
                <a:xfrm>
                  <a:off x="981204" y="1875446"/>
                  <a:ext cx="930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TeX Gyre Bonum" panose="00000500000000000000" pitchFamily="50" charset="0"/>
                    </a:rPr>
                    <a:t>Correct</a:t>
                  </a:r>
                  <a:endParaRPr lang="en-ID" sz="1600" dirty="0">
                    <a:latin typeface="TeX Gyre Bonum" panose="00000500000000000000" pitchFamily="50" charset="0"/>
                  </a:endParaRPr>
                </a:p>
              </p:txBody>
            </p:sp>
          </p:grp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10C24AC-0113-1459-A742-EC5FF4448FC4}"/>
                </a:ext>
              </a:extLst>
            </p:cNvPr>
            <p:cNvSpPr txBox="1"/>
            <p:nvPr/>
          </p:nvSpPr>
          <p:spPr>
            <a:xfrm>
              <a:off x="4709238" y="211768"/>
              <a:ext cx="1817421" cy="3077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Model C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638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F67477-D5B1-13DB-39E0-DC4A279FBBD2}"/>
              </a:ext>
            </a:extLst>
          </p:cNvPr>
          <p:cNvSpPr/>
          <p:nvPr/>
        </p:nvSpPr>
        <p:spPr>
          <a:xfrm>
            <a:off x="188217" y="3563214"/>
            <a:ext cx="10587783" cy="2476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TeX Gyre Bonum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82077-4A40-EDC4-9F87-D6F63C2DA61D}"/>
              </a:ext>
            </a:extLst>
          </p:cNvPr>
          <p:cNvSpPr txBox="1"/>
          <p:nvPr/>
        </p:nvSpPr>
        <p:spPr>
          <a:xfrm>
            <a:off x="526663" y="3424784"/>
            <a:ext cx="1983748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eX Gyre Bonum" panose="00000500000000000000" pitchFamily="50" charset="0"/>
              </a:rPr>
              <a:t>Monocrystalline</a:t>
            </a:r>
            <a:endParaRPr lang="en-ID" dirty="0">
              <a:latin typeface="TeX Gyre Bonum" panose="00000500000000000000" pitchFamily="50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7A3622-5B46-12A2-1FA8-607BF41264DF}"/>
              </a:ext>
            </a:extLst>
          </p:cNvPr>
          <p:cNvSpPr/>
          <p:nvPr/>
        </p:nvSpPr>
        <p:spPr>
          <a:xfrm>
            <a:off x="111000" y="594450"/>
            <a:ext cx="10665000" cy="2610000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latin typeface="TeX Gyre Bonum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7871B-CA87-1680-AC2E-CC6EC789961A}"/>
              </a:ext>
            </a:extLst>
          </p:cNvPr>
          <p:cNvSpPr txBox="1"/>
          <p:nvPr/>
        </p:nvSpPr>
        <p:spPr>
          <a:xfrm>
            <a:off x="561000" y="414000"/>
            <a:ext cx="181742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eX Gyre Bonum" panose="00000500000000000000" pitchFamily="50" charset="0"/>
              </a:rPr>
              <a:t>Polycrystalline</a:t>
            </a:r>
            <a:endParaRPr lang="en-ID" dirty="0">
              <a:latin typeface="TeX Gyre Bonum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9C577-7C27-8A5A-3D7E-C96CD67B8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76" y="3904610"/>
            <a:ext cx="2029108" cy="2024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346A9-1AFC-DDCF-2454-F788082A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76" y="884896"/>
            <a:ext cx="2024345" cy="2029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6903A0-C928-9030-0A36-A7B91EF75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00" y="3892617"/>
            <a:ext cx="2033872" cy="2029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773B1-CAE6-81B7-2140-C1B6C1498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688" y="3883090"/>
            <a:ext cx="2005293" cy="2038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D338C6-EB59-D25B-A061-C1419D498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000" y="884896"/>
            <a:ext cx="2010056" cy="20291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294ADD-88FA-334E-CBB3-87363C02A3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8635" y="884896"/>
            <a:ext cx="2014819" cy="2033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A3FBF-F799-F2FE-CD19-C5116F717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6000" y="3834000"/>
            <a:ext cx="2047875" cy="2100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FBD402-269A-BBBB-63FF-D4C652EAA1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454" y="884896"/>
            <a:ext cx="2047875" cy="20400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BF4E77-1CC3-8846-569E-49AA37C08D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6729" y="846828"/>
            <a:ext cx="2047875" cy="2078099"/>
          </a:xfrm>
          <a:prstGeom prst="rect">
            <a:avLst/>
          </a:prstGeom>
        </p:spPr>
      </p:pic>
      <p:pic>
        <p:nvPicPr>
          <p:cNvPr id="18" name="Picture 4" descr="Check Mark Clipart Png - Powerpoint Check Mark Symbols, Transparent Png -  kindpng">
            <a:extLst>
              <a:ext uri="{FF2B5EF4-FFF2-40B4-BE49-F238E27FC236}">
                <a16:creationId xmlns:a16="http://schemas.microsoft.com/office/drawing/2014/main" id="{23CD3658-E322-3AF0-23FF-BE26114F4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44" y="2138293"/>
            <a:ext cx="476819" cy="3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4643B-7DEF-59E1-EA58-9CBD710E1E32}"/>
              </a:ext>
            </a:extLst>
          </p:cNvPr>
          <p:cNvSpPr txBox="1"/>
          <p:nvPr/>
        </p:nvSpPr>
        <p:spPr>
          <a:xfrm>
            <a:off x="987715" y="2130509"/>
            <a:ext cx="930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eX Gyre Bonum" panose="00000500000000000000" pitchFamily="50" charset="0"/>
              </a:rPr>
              <a:t>Correct</a:t>
            </a:r>
            <a:endParaRPr lang="en-ID" sz="1600" dirty="0">
              <a:latin typeface="TeX Gyre Bonum" panose="00000500000000000000" pitchFamily="50" charset="0"/>
            </a:endParaRPr>
          </a:p>
        </p:txBody>
      </p:sp>
      <p:pic>
        <p:nvPicPr>
          <p:cNvPr id="20" name="Picture 4" descr="Check Mark Clipart Png - Powerpoint Check Mark Symbols, Transparent Png -  kindpng">
            <a:extLst>
              <a:ext uri="{FF2B5EF4-FFF2-40B4-BE49-F238E27FC236}">
                <a16:creationId xmlns:a16="http://schemas.microsoft.com/office/drawing/2014/main" id="{9BFFADE6-6F59-74FB-C0EC-FC3CB419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900" y="2129609"/>
            <a:ext cx="476819" cy="3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2BDD03-EC06-0494-72C7-5ACAFB86989B}"/>
              </a:ext>
            </a:extLst>
          </p:cNvPr>
          <p:cNvSpPr txBox="1"/>
          <p:nvPr/>
        </p:nvSpPr>
        <p:spPr>
          <a:xfrm>
            <a:off x="3146271" y="2121825"/>
            <a:ext cx="930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eX Gyre Bonum" panose="00000500000000000000" pitchFamily="50" charset="0"/>
              </a:rPr>
              <a:t>Correct</a:t>
            </a:r>
            <a:endParaRPr lang="en-ID" sz="1600" dirty="0">
              <a:latin typeface="TeX Gyre Bonum" panose="00000500000000000000" pitchFamily="50" charset="0"/>
            </a:endParaRPr>
          </a:p>
        </p:txBody>
      </p:sp>
      <p:pic>
        <p:nvPicPr>
          <p:cNvPr id="22" name="Picture 4" descr="Check Mark Clipart Png - Powerpoint Check Mark Symbols, Transparent Png -  kindpng">
            <a:extLst>
              <a:ext uri="{FF2B5EF4-FFF2-40B4-BE49-F238E27FC236}">
                <a16:creationId xmlns:a16="http://schemas.microsoft.com/office/drawing/2014/main" id="{B7A094C0-0C1A-078C-D92B-39D7E875F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653" y="2121061"/>
            <a:ext cx="476819" cy="3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ABE22FE-14DC-1B9F-58FF-1E226774095A}"/>
              </a:ext>
            </a:extLst>
          </p:cNvPr>
          <p:cNvSpPr txBox="1"/>
          <p:nvPr/>
        </p:nvSpPr>
        <p:spPr>
          <a:xfrm>
            <a:off x="7251024" y="2113277"/>
            <a:ext cx="930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eX Gyre Bonum" panose="00000500000000000000" pitchFamily="50" charset="0"/>
              </a:rPr>
              <a:t>Correct</a:t>
            </a:r>
            <a:endParaRPr lang="en-ID" sz="1600" dirty="0">
              <a:latin typeface="TeX Gyre Bonum" panose="00000500000000000000" pitchFamily="50" charset="0"/>
            </a:endParaRPr>
          </a:p>
        </p:txBody>
      </p:sp>
      <p:pic>
        <p:nvPicPr>
          <p:cNvPr id="24" name="Picture 4" descr="Check Mark Clipart Png - Powerpoint Check Mark Symbols, Transparent Png -  kindpng">
            <a:extLst>
              <a:ext uri="{FF2B5EF4-FFF2-40B4-BE49-F238E27FC236}">
                <a16:creationId xmlns:a16="http://schemas.microsoft.com/office/drawing/2014/main" id="{951843CC-89A1-E7FC-3DD1-DB95D7FC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928" y="2121061"/>
            <a:ext cx="476819" cy="3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36912C-8D1E-1BA3-AE87-F3A34040680F}"/>
              </a:ext>
            </a:extLst>
          </p:cNvPr>
          <p:cNvSpPr txBox="1"/>
          <p:nvPr/>
        </p:nvSpPr>
        <p:spPr>
          <a:xfrm>
            <a:off x="9284299" y="2113277"/>
            <a:ext cx="930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eX Gyre Bonum" panose="00000500000000000000" pitchFamily="50" charset="0"/>
              </a:rPr>
              <a:t>Correct</a:t>
            </a:r>
            <a:endParaRPr lang="en-ID" sz="1600" dirty="0">
              <a:latin typeface="TeX Gyre Bonum" panose="00000500000000000000" pitchFamily="50" charset="0"/>
            </a:endParaRPr>
          </a:p>
        </p:txBody>
      </p:sp>
      <p:pic>
        <p:nvPicPr>
          <p:cNvPr id="26" name="Picture 4" descr="Check Mark Clipart Png - Powerpoint Check Mark Symbols, Transparent Png -  kindpng">
            <a:extLst>
              <a:ext uri="{FF2B5EF4-FFF2-40B4-BE49-F238E27FC236}">
                <a16:creationId xmlns:a16="http://schemas.microsoft.com/office/drawing/2014/main" id="{87AA4E19-4F7B-4157-A773-846991EC8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44" y="5120472"/>
            <a:ext cx="476819" cy="3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0FD903-E462-0310-AF90-67FC4CF1E03A}"/>
              </a:ext>
            </a:extLst>
          </p:cNvPr>
          <p:cNvSpPr txBox="1"/>
          <p:nvPr/>
        </p:nvSpPr>
        <p:spPr>
          <a:xfrm>
            <a:off x="987715" y="5112688"/>
            <a:ext cx="930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eX Gyre Bonum" panose="00000500000000000000" pitchFamily="50" charset="0"/>
              </a:rPr>
              <a:t>Correct</a:t>
            </a:r>
            <a:endParaRPr lang="en-ID" sz="1600" dirty="0">
              <a:latin typeface="TeX Gyre Bonum" panose="00000500000000000000" pitchFamily="50" charset="0"/>
            </a:endParaRPr>
          </a:p>
        </p:txBody>
      </p:sp>
      <p:pic>
        <p:nvPicPr>
          <p:cNvPr id="28" name="Picture 4" descr="Check Mark Clipart Png - Powerpoint Check Mark Symbols, Transparent Png -  kindpng">
            <a:extLst>
              <a:ext uri="{FF2B5EF4-FFF2-40B4-BE49-F238E27FC236}">
                <a16:creationId xmlns:a16="http://schemas.microsoft.com/office/drawing/2014/main" id="{12A1242F-737B-38DA-4D74-11909259F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900" y="5136061"/>
            <a:ext cx="476819" cy="3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C835F51-053F-4E99-FBCD-401CB2342FF7}"/>
              </a:ext>
            </a:extLst>
          </p:cNvPr>
          <p:cNvSpPr txBox="1"/>
          <p:nvPr/>
        </p:nvSpPr>
        <p:spPr>
          <a:xfrm>
            <a:off x="3146271" y="5128277"/>
            <a:ext cx="930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eX Gyre Bonum" panose="00000500000000000000" pitchFamily="50" charset="0"/>
              </a:rPr>
              <a:t>Correct</a:t>
            </a:r>
            <a:endParaRPr lang="en-ID" sz="1600" dirty="0">
              <a:latin typeface="TeX Gyre Bonum" panose="00000500000000000000" pitchFamily="50" charset="0"/>
            </a:endParaRPr>
          </a:p>
        </p:txBody>
      </p:sp>
      <p:pic>
        <p:nvPicPr>
          <p:cNvPr id="30" name="Picture 4" descr="Check Mark Clipart Png - Powerpoint Check Mark Symbols, Transparent Png -  kindpng">
            <a:extLst>
              <a:ext uri="{FF2B5EF4-FFF2-40B4-BE49-F238E27FC236}">
                <a16:creationId xmlns:a16="http://schemas.microsoft.com/office/drawing/2014/main" id="{5723A746-D76B-B4AF-7E39-DF7E0FFE4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804" y="5123358"/>
            <a:ext cx="476819" cy="3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A69E240-363B-C276-8678-159F89F4C1D9}"/>
              </a:ext>
            </a:extLst>
          </p:cNvPr>
          <p:cNvSpPr txBox="1"/>
          <p:nvPr/>
        </p:nvSpPr>
        <p:spPr>
          <a:xfrm>
            <a:off x="5236175" y="5115574"/>
            <a:ext cx="930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eX Gyre Bonum" panose="00000500000000000000" pitchFamily="50" charset="0"/>
              </a:rPr>
              <a:t>Correct</a:t>
            </a:r>
            <a:endParaRPr lang="en-ID" sz="1600" dirty="0">
              <a:latin typeface="TeX Gyre Bonum" panose="00000500000000000000" pitchFamily="50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56538F-23E2-9A28-73B4-35DDB43959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1000" y="3821462"/>
            <a:ext cx="2047875" cy="210026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C9A654F-F187-000A-2086-5C8617AAF5F6}"/>
              </a:ext>
            </a:extLst>
          </p:cNvPr>
          <p:cNvSpPr txBox="1"/>
          <p:nvPr/>
        </p:nvSpPr>
        <p:spPr>
          <a:xfrm>
            <a:off x="7352559" y="5106688"/>
            <a:ext cx="826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eX Gyre Bonum" panose="00000500000000000000" pitchFamily="50" charset="0"/>
              </a:rPr>
              <a:t>Wrong</a:t>
            </a:r>
            <a:endParaRPr lang="en-ID" sz="1600" dirty="0">
              <a:latin typeface="TeX Gyre Bonum" panose="00000500000000000000" pitchFamily="50" charset="0"/>
            </a:endParaRPr>
          </a:p>
        </p:txBody>
      </p:sp>
      <p:pic>
        <p:nvPicPr>
          <p:cNvPr id="37" name="Picture 6" descr="Cross Mark Images – Browse 108,812 Stock Photos, Vectors, and Video | Adobe  Stock">
            <a:extLst>
              <a:ext uri="{FF2B5EF4-FFF2-40B4-BE49-F238E27FC236}">
                <a16:creationId xmlns:a16="http://schemas.microsoft.com/office/drawing/2014/main" id="{3D4C6F06-5599-90F8-BED1-93BA88D71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203" y="5094073"/>
            <a:ext cx="364549" cy="36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40B951E-7484-01A0-D950-8D9A31637E58}"/>
              </a:ext>
            </a:extLst>
          </p:cNvPr>
          <p:cNvSpPr txBox="1"/>
          <p:nvPr/>
        </p:nvSpPr>
        <p:spPr>
          <a:xfrm>
            <a:off x="9388622" y="5094073"/>
            <a:ext cx="826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eX Gyre Bonum" panose="00000500000000000000" pitchFamily="50" charset="0"/>
              </a:rPr>
              <a:t>Wrong</a:t>
            </a:r>
            <a:endParaRPr lang="en-ID" sz="1600" dirty="0">
              <a:latin typeface="TeX Gyre Bonum" panose="00000500000000000000" pitchFamily="50" charset="0"/>
            </a:endParaRPr>
          </a:p>
        </p:txBody>
      </p:sp>
      <p:pic>
        <p:nvPicPr>
          <p:cNvPr id="39" name="Picture 6" descr="Cross Mark Images – Browse 108,812 Stock Photos, Vectors, and Video | Adobe  Stock">
            <a:extLst>
              <a:ext uri="{FF2B5EF4-FFF2-40B4-BE49-F238E27FC236}">
                <a16:creationId xmlns:a16="http://schemas.microsoft.com/office/drawing/2014/main" id="{BFFDA8CF-0B8A-5941-890A-54E9DEACC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266" y="5081458"/>
            <a:ext cx="364549" cy="36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5A1ABD-9D7B-972B-EE1A-3605FED1A879}"/>
              </a:ext>
            </a:extLst>
          </p:cNvPr>
          <p:cNvSpPr txBox="1"/>
          <p:nvPr/>
        </p:nvSpPr>
        <p:spPr>
          <a:xfrm>
            <a:off x="5281891" y="2113277"/>
            <a:ext cx="826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eX Gyre Bonum" panose="00000500000000000000" pitchFamily="50" charset="0"/>
              </a:rPr>
              <a:t>Wrong</a:t>
            </a:r>
            <a:endParaRPr lang="en-ID" sz="1600" dirty="0">
              <a:latin typeface="TeX Gyre Bonum" panose="00000500000000000000" pitchFamily="50" charset="0"/>
            </a:endParaRPr>
          </a:p>
        </p:txBody>
      </p:sp>
      <p:pic>
        <p:nvPicPr>
          <p:cNvPr id="41" name="Picture 6" descr="Cross Mark Images – Browse 108,812 Stock Photos, Vectors, and Video | Adobe  Stock">
            <a:extLst>
              <a:ext uri="{FF2B5EF4-FFF2-40B4-BE49-F238E27FC236}">
                <a16:creationId xmlns:a16="http://schemas.microsoft.com/office/drawing/2014/main" id="{192EFCDE-CF18-EA4A-D03E-28079BD7F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535" y="2100662"/>
            <a:ext cx="364549" cy="36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5FE78C3-CB2A-D03B-E4BF-4F46C692B0A8}"/>
              </a:ext>
            </a:extLst>
          </p:cNvPr>
          <p:cNvSpPr txBox="1"/>
          <p:nvPr/>
        </p:nvSpPr>
        <p:spPr>
          <a:xfrm>
            <a:off x="4534789" y="255398"/>
            <a:ext cx="1817421" cy="30777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eX Gyre Bonum" panose="00000500000000000000" pitchFamily="50" charset="0"/>
              </a:rPr>
              <a:t>Model D</a:t>
            </a:r>
            <a:endParaRPr lang="en-ID" sz="1400" dirty="0">
              <a:latin typeface="TeX Gyre Bonum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444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8C82520-E23F-D768-99F8-925DC366EF4D}"/>
              </a:ext>
            </a:extLst>
          </p:cNvPr>
          <p:cNvGrpSpPr/>
          <p:nvPr/>
        </p:nvGrpSpPr>
        <p:grpSpPr>
          <a:xfrm>
            <a:off x="-1374000" y="0"/>
            <a:ext cx="7854912" cy="7822068"/>
            <a:chOff x="0" y="0"/>
            <a:chExt cx="7854912" cy="782206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FFED9CC-31AA-DCBC-D6C1-BACE36E18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1" y="2591161"/>
              <a:ext cx="7830165" cy="26235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57BA45-4943-C4B5-387E-3FB31409C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797775" cy="259116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C80A7A-F57C-CEDC-C242-0790D57EE052}"/>
                </a:ext>
              </a:extLst>
            </p:cNvPr>
            <p:cNvSpPr txBox="1"/>
            <p:nvPr/>
          </p:nvSpPr>
          <p:spPr>
            <a:xfrm>
              <a:off x="246000" y="1039971"/>
              <a:ext cx="2141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eX Gyre Bonum" panose="00000500000000000000" pitchFamily="50" charset="0"/>
                </a:rPr>
                <a:t>Actual Probability: 0.0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A69F72-B074-8A5F-7B96-541F11485CAC}"/>
                </a:ext>
              </a:extLst>
            </p:cNvPr>
            <p:cNvSpPr txBox="1"/>
            <p:nvPr/>
          </p:nvSpPr>
          <p:spPr>
            <a:xfrm>
              <a:off x="3033379" y="1039970"/>
              <a:ext cx="2059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eX Gyre Bonum" panose="00000500000000000000" pitchFamily="50" charset="0"/>
                </a:rPr>
                <a:t>DSSIM Score: 0.2224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627B27-AE32-9223-63E4-3C4D1A81CE52}"/>
                </a:ext>
              </a:extLst>
            </p:cNvPr>
            <p:cNvSpPr txBox="1"/>
            <p:nvPr/>
          </p:nvSpPr>
          <p:spPr>
            <a:xfrm>
              <a:off x="251079" y="3595159"/>
              <a:ext cx="2141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eX Gyre Bonum" panose="00000500000000000000" pitchFamily="50" charset="0"/>
                </a:rPr>
                <a:t>Actual Probability: 0.0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A8B28A-5494-C3A8-8A5F-576327F68539}"/>
                </a:ext>
              </a:extLst>
            </p:cNvPr>
            <p:cNvSpPr txBox="1"/>
            <p:nvPr/>
          </p:nvSpPr>
          <p:spPr>
            <a:xfrm>
              <a:off x="3033379" y="3595158"/>
              <a:ext cx="2059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eX Gyre Bonum" panose="00000500000000000000" pitchFamily="50" charset="0"/>
                </a:rPr>
                <a:t>DSSIM Score: 0.1392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2C1CA7F-DD25-D1E0-F047-840C13547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1" y="5214712"/>
              <a:ext cx="7846361" cy="260735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35ABB2-90F0-8AFA-1502-93AE50320037}"/>
                </a:ext>
              </a:extLst>
            </p:cNvPr>
            <p:cNvSpPr txBox="1"/>
            <p:nvPr/>
          </p:nvSpPr>
          <p:spPr>
            <a:xfrm>
              <a:off x="246000" y="6174001"/>
              <a:ext cx="2141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eX Gyre Bonum" panose="00000500000000000000" pitchFamily="50" charset="0"/>
                </a:rPr>
                <a:t>Actual Probability: 0.0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42162D-DF4D-88D0-1940-E9DD4B794DA2}"/>
                </a:ext>
              </a:extLst>
            </p:cNvPr>
            <p:cNvSpPr txBox="1"/>
            <p:nvPr/>
          </p:nvSpPr>
          <p:spPr>
            <a:xfrm>
              <a:off x="3028300" y="6174000"/>
              <a:ext cx="2059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eX Gyre Bonum" panose="00000500000000000000" pitchFamily="50" charset="0"/>
                </a:rPr>
                <a:t>DSSIM Score: 0.1754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0CE7937-FC1E-E856-425C-6F5E8C803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912" y="2628050"/>
            <a:ext cx="7773030" cy="25911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7C3516-771B-57DA-4450-E064D5926261}"/>
              </a:ext>
            </a:extLst>
          </p:cNvPr>
          <p:cNvSpPr txBox="1"/>
          <p:nvPr/>
        </p:nvSpPr>
        <p:spPr>
          <a:xfrm>
            <a:off x="6816000" y="3747559"/>
            <a:ext cx="2141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eX Gyre Bonum" panose="00000500000000000000" pitchFamily="50" charset="0"/>
              </a:rPr>
              <a:t>Actual Probability: 1.0</a:t>
            </a:r>
            <a:endParaRPr lang="en-ID" sz="1400" dirty="0">
              <a:solidFill>
                <a:schemeClr val="bg1"/>
              </a:solidFill>
              <a:latin typeface="TeX Gyre Bonum" panose="00000500000000000000" pitchFamily="50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552EAC-7BFC-3977-2622-C587416C7A8A}"/>
              </a:ext>
            </a:extLst>
          </p:cNvPr>
          <p:cNvSpPr txBox="1"/>
          <p:nvPr/>
        </p:nvSpPr>
        <p:spPr>
          <a:xfrm>
            <a:off x="9489544" y="3747558"/>
            <a:ext cx="2059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eX Gyre Bonum" panose="00000500000000000000" pitchFamily="50" charset="0"/>
              </a:rPr>
              <a:t>DSSIM Score: 0.0128</a:t>
            </a:r>
            <a:endParaRPr lang="en-ID" sz="1400" dirty="0">
              <a:solidFill>
                <a:schemeClr val="bg1"/>
              </a:solidFill>
              <a:latin typeface="TeX Gyre Bonum" panose="00000500000000000000" pitchFamily="50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C22E934-C069-08A6-1AEC-71C27E4D5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912" y="5230907"/>
            <a:ext cx="7773030" cy="259116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8C5B1F3-D7B9-C414-1E7A-F19C93E15148}"/>
              </a:ext>
            </a:extLst>
          </p:cNvPr>
          <p:cNvSpPr txBox="1"/>
          <p:nvPr/>
        </p:nvSpPr>
        <p:spPr>
          <a:xfrm>
            <a:off x="6771000" y="6174001"/>
            <a:ext cx="2141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eX Gyre Bonum" panose="00000500000000000000" pitchFamily="50" charset="0"/>
              </a:rPr>
              <a:t>Actual Probability: 0.0</a:t>
            </a:r>
            <a:endParaRPr lang="en-ID" sz="1400" dirty="0">
              <a:latin typeface="TeX Gyre Bonum" panose="000005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048590-C9BD-3581-A982-07FD5D116DED}"/>
              </a:ext>
            </a:extLst>
          </p:cNvPr>
          <p:cNvSpPr txBox="1"/>
          <p:nvPr/>
        </p:nvSpPr>
        <p:spPr>
          <a:xfrm>
            <a:off x="9475658" y="6173999"/>
            <a:ext cx="2059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eX Gyre Bonum" panose="00000500000000000000" pitchFamily="50" charset="0"/>
              </a:rPr>
              <a:t>DSSIM Score: 0.1258</a:t>
            </a:r>
            <a:endParaRPr lang="en-ID" sz="1400" dirty="0">
              <a:latin typeface="TeX Gyre Bonum" panose="00000500000000000000" pitchFamily="50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835EDDB-7ACA-B90A-73B4-843DBB364E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3427" y="9000"/>
            <a:ext cx="7760516" cy="262355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EDE6B5-E320-6426-B589-0958A3729B68}"/>
              </a:ext>
            </a:extLst>
          </p:cNvPr>
          <p:cNvSpPr txBox="1"/>
          <p:nvPr/>
        </p:nvSpPr>
        <p:spPr>
          <a:xfrm>
            <a:off x="6771000" y="1321223"/>
            <a:ext cx="2141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eX Gyre Bonum" panose="00000500000000000000" pitchFamily="50" charset="0"/>
              </a:rPr>
              <a:t>Actual Probability: 1.0</a:t>
            </a:r>
            <a:endParaRPr lang="en-ID" sz="1400" dirty="0">
              <a:latin typeface="TeX Gyre Bonum" panose="00000500000000000000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3F0245-629F-BFB2-02DE-6E32B96BAC8C}"/>
              </a:ext>
            </a:extLst>
          </p:cNvPr>
          <p:cNvSpPr txBox="1"/>
          <p:nvPr/>
        </p:nvSpPr>
        <p:spPr>
          <a:xfrm>
            <a:off x="9475658" y="1321221"/>
            <a:ext cx="2059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eX Gyre Bonum" panose="00000500000000000000" pitchFamily="50" charset="0"/>
              </a:rPr>
              <a:t>DSSIM Score: 0.2182</a:t>
            </a:r>
            <a:endParaRPr lang="en-ID" sz="1400" dirty="0">
              <a:latin typeface="TeX Gyre Bonum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83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B61870-051F-0EFC-83F7-A85A01FF5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1176337"/>
            <a:ext cx="97821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4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93554-2722-C5E0-C28C-A4BFAD25E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1071562"/>
            <a:ext cx="95059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48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C99A4F-7017-18CB-D6B9-FA2E897BD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966912"/>
            <a:ext cx="111633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7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429CCB-10B7-3E5D-D9BE-6CCE42840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195387"/>
            <a:ext cx="86106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8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4F30B95-C4C1-BE44-137A-5B50ED7D3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1971675"/>
            <a:ext cx="89344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9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F8A07-D904-4716-C9CA-332AD8E8368D}"/>
              </a:ext>
            </a:extLst>
          </p:cNvPr>
          <p:cNvGrpSpPr/>
          <p:nvPr/>
        </p:nvGrpSpPr>
        <p:grpSpPr>
          <a:xfrm>
            <a:off x="2583656" y="0"/>
            <a:ext cx="7024688" cy="5378054"/>
            <a:chOff x="2583656" y="0"/>
            <a:chExt cx="7024688" cy="537805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540B22-CF47-E3AF-7A62-4FA68043FCB0}"/>
                </a:ext>
              </a:extLst>
            </p:cNvPr>
            <p:cNvGrpSpPr/>
            <p:nvPr/>
          </p:nvGrpSpPr>
          <p:grpSpPr>
            <a:xfrm>
              <a:off x="2583656" y="0"/>
              <a:ext cx="7024688" cy="2689027"/>
              <a:chOff x="2669381" y="473273"/>
              <a:chExt cx="7024688" cy="268902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D725C2F-662D-BAEC-DFFB-26F0C176EF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69381" y="781050"/>
                <a:ext cx="7024688" cy="238125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5747E1-EAFD-B9D6-0BA0-9005D6BF7941}"/>
                  </a:ext>
                </a:extLst>
              </p:cNvPr>
              <p:cNvSpPr txBox="1"/>
              <p:nvPr/>
            </p:nvSpPr>
            <p:spPr>
              <a:xfrm>
                <a:off x="3865380" y="473273"/>
                <a:ext cx="4632690" cy="30777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TeX Gyre Bonum" panose="00000500000000000000" pitchFamily="50" charset="0"/>
                  </a:rPr>
                  <a:t>(a) Monocrystalline samples</a:t>
                </a:r>
                <a:endParaRPr lang="en-ID" sz="1400" dirty="0">
                  <a:latin typeface="TeX Gyre Bonum" panose="00000500000000000000" pitchFamily="50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BA5558C-2660-4000-FA3D-CC3305193D4F}"/>
                </a:ext>
              </a:extLst>
            </p:cNvPr>
            <p:cNvGrpSpPr/>
            <p:nvPr/>
          </p:nvGrpSpPr>
          <p:grpSpPr>
            <a:xfrm>
              <a:off x="2583656" y="2689027"/>
              <a:ext cx="7024688" cy="2689027"/>
              <a:chOff x="2583656" y="3655107"/>
              <a:chExt cx="7024688" cy="268902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DA1F150-7B8C-1907-5D9C-9A12596B7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3656" y="3962884"/>
                <a:ext cx="7024688" cy="238125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78A695-76F7-0E26-9FD2-8789B3FC7152}"/>
                  </a:ext>
                </a:extLst>
              </p:cNvPr>
              <p:cNvSpPr txBox="1"/>
              <p:nvPr/>
            </p:nvSpPr>
            <p:spPr>
              <a:xfrm>
                <a:off x="3779655" y="3655107"/>
                <a:ext cx="4632690" cy="30777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TeX Gyre Bonum" panose="00000500000000000000" pitchFamily="50" charset="0"/>
                  </a:rPr>
                  <a:t>(b) Polycrystalline samples</a:t>
                </a:r>
                <a:endParaRPr lang="en-ID" sz="1400" dirty="0">
                  <a:latin typeface="TeX Gyre Bonum" panose="00000500000000000000" pitchFamily="50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203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2C3E534-DCD1-47FA-73AB-D67D566CC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20625"/>
            <a:ext cx="9326880" cy="3489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E1FCF4-FD1B-7C97-52F1-D2BF3937C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60" y="3510585"/>
            <a:ext cx="932688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89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DFD6DB4-1249-AB04-2654-FCC7E80F80B4}"/>
              </a:ext>
            </a:extLst>
          </p:cNvPr>
          <p:cNvGrpSpPr/>
          <p:nvPr/>
        </p:nvGrpSpPr>
        <p:grpSpPr>
          <a:xfrm>
            <a:off x="2800350" y="-431602"/>
            <a:ext cx="7024688" cy="7721204"/>
            <a:chOff x="2800350" y="-431602"/>
            <a:chExt cx="7024688" cy="77212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400022-DE5B-06D2-8BD1-5FCD9E244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0350" y="3736777"/>
              <a:ext cx="7024688" cy="3552825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99BAD6-8DAA-ED1A-5F49-F375727E8F7B}"/>
                </a:ext>
              </a:extLst>
            </p:cNvPr>
            <p:cNvGrpSpPr/>
            <p:nvPr/>
          </p:nvGrpSpPr>
          <p:grpSpPr>
            <a:xfrm>
              <a:off x="2800350" y="-431602"/>
              <a:ext cx="7024688" cy="3860602"/>
              <a:chOff x="0" y="191344"/>
              <a:chExt cx="7024688" cy="38606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6F2FD8D-9B58-1A61-9FA2-E9D432EB2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499121"/>
                <a:ext cx="7024688" cy="3552825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B21CEC-0011-945A-C968-EB5C8305D422}"/>
                  </a:ext>
                </a:extLst>
              </p:cNvPr>
              <p:cNvSpPr txBox="1"/>
              <p:nvPr/>
            </p:nvSpPr>
            <p:spPr>
              <a:xfrm>
                <a:off x="1195999" y="191344"/>
                <a:ext cx="4632690" cy="30777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TeX Gyre Bonum" panose="00000500000000000000" pitchFamily="50" charset="0"/>
                  </a:rPr>
                  <a:t>(a) Monocrystalline samples</a:t>
                </a:r>
                <a:endParaRPr lang="en-ID" sz="1400" dirty="0">
                  <a:latin typeface="TeX Gyre Bonum" panose="00000500000000000000" pitchFamily="50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67C5A5-31D3-8B3F-9773-87B6EEA77243}"/>
                </a:ext>
              </a:extLst>
            </p:cNvPr>
            <p:cNvSpPr txBox="1"/>
            <p:nvPr/>
          </p:nvSpPr>
          <p:spPr>
            <a:xfrm>
              <a:off x="3996349" y="3429000"/>
              <a:ext cx="4632690" cy="3077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eX Gyre Bonum" panose="00000500000000000000" pitchFamily="50" charset="0"/>
                </a:rPr>
                <a:t>(b) Polycrystalline samples</a:t>
              </a:r>
              <a:endParaRPr lang="en-ID" sz="1400" dirty="0">
                <a:latin typeface="TeX Gyre Bon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7951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5239</TotalTime>
  <Words>271</Words>
  <Application>Microsoft Office PowerPoint</Application>
  <PresentationFormat>Widescreen</PresentationFormat>
  <Paragraphs>138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TeX Gyre Bonum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Quang-Nguyen Vo-Huynh</dc:creator>
  <cp:lastModifiedBy>Quang-Nguyen Vo-Huynh</cp:lastModifiedBy>
  <cp:revision>223</cp:revision>
  <dcterms:created xsi:type="dcterms:W3CDTF">2022-10-08T16:04:29Z</dcterms:created>
  <dcterms:modified xsi:type="dcterms:W3CDTF">2022-10-16T16:46:55Z</dcterms:modified>
</cp:coreProperties>
</file>